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obster" panose="00000500000000000000" pitchFamily="2" charset="0"/>
      <p:regular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Permanent Marker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71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e6786bec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e6786bec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e6786bec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e6786bec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e6786be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e6786bec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e6786be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e6786bec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e679882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e679882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e6786be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e6786be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e6786be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e6786be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e6786be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e6786be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6786be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e6786be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e6786be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e6786be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6786be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e6786be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e6786bec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e6786bec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e6786bec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e6786bec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306700" y="940875"/>
            <a:ext cx="4525800" cy="18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spc="300" dirty="0">
                <a:latin typeface="Permanent Marker" panose="02000000000000000000" pitchFamily="2" charset="0"/>
              </a:rPr>
              <a:t>RLI 1 2022</a:t>
            </a:r>
            <a:br>
              <a:rPr lang="en" sz="4100" b="1" spc="300" dirty="0">
                <a:latin typeface="Permanent Marker" panose="02000000000000000000" pitchFamily="2" charset="0"/>
              </a:rPr>
            </a:br>
            <a:r>
              <a:rPr lang="en" sz="2000" b="1" spc="300" dirty="0">
                <a:latin typeface="Permanent Marker" panose="02000000000000000000" pitchFamily="2" charset="0"/>
              </a:rPr>
              <a:t>(Batch 3)</a:t>
            </a:r>
            <a:endParaRPr sz="4100" b="1" spc="300" dirty="0">
              <a:latin typeface="Permanent Marker" panose="02000000000000000000" pitchFamily="2" charset="0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574750" y="3080125"/>
            <a:ext cx="39897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MY LEADERSHIP IN ROTARY</a:t>
            </a:r>
            <a:endParaRPr sz="2000" b="1" dirty="0">
              <a:latin typeface="+mn-lt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282175" y="282700"/>
            <a:ext cx="21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971763-324E-4B0E-9C66-73567D786FEB}"/>
              </a:ext>
            </a:extLst>
          </p:cNvPr>
          <p:cNvCxnSpPr>
            <a:cxnSpLocks/>
          </p:cNvCxnSpPr>
          <p:nvPr/>
        </p:nvCxnSpPr>
        <p:spPr>
          <a:xfrm>
            <a:off x="6145450" y="2796975"/>
            <a:ext cx="848300" cy="0"/>
          </a:xfrm>
          <a:prstGeom prst="line">
            <a:avLst/>
          </a:prstGeom>
          <a:ln w="3810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3FA2579-89B1-4423-9EE8-4584772D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9" y="1156606"/>
            <a:ext cx="2580461" cy="25887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878BB1-4C75-46D1-9A01-0D9E0DA43292}"/>
              </a:ext>
            </a:extLst>
          </p:cNvPr>
          <p:cNvSpPr/>
          <p:nvPr/>
        </p:nvSpPr>
        <p:spPr>
          <a:xfrm>
            <a:off x="1187963" y="3745391"/>
            <a:ext cx="1924572" cy="2415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695900" y="695375"/>
            <a:ext cx="76290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Motivation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601875" y="1711975"/>
            <a:ext cx="7722900" cy="27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 dirty="0">
                <a:latin typeface="+mn-lt"/>
              </a:rPr>
              <a:t>What motivates someone to excel:</a:t>
            </a:r>
            <a:endParaRPr sz="2500" dirty="0">
              <a:latin typeface="+mn-lt"/>
            </a:endParaRPr>
          </a:p>
          <a:p>
            <a:pPr marL="914400" indent="-387350">
              <a:spcBef>
                <a:spcPts val="1200"/>
              </a:spcBef>
              <a:buSzPts val="2500"/>
              <a:buFont typeface="Arial" panose="020B0604020202020204" pitchFamily="34" charset="0"/>
              <a:buChar char="•"/>
            </a:pPr>
            <a:r>
              <a:rPr lang="en" sz="2500" dirty="0">
                <a:latin typeface="+mn-lt"/>
              </a:rPr>
              <a:t> In the Workplace</a:t>
            </a:r>
            <a:endParaRPr sz="2500" dirty="0">
              <a:latin typeface="+mn-lt"/>
            </a:endParaRPr>
          </a:p>
          <a:p>
            <a:pPr marL="914400" indent="-387350">
              <a:buSzPts val="2500"/>
              <a:buFont typeface="Arial" panose="020B0604020202020204" pitchFamily="34" charset="0"/>
              <a:buChar char="•"/>
            </a:pPr>
            <a:r>
              <a:rPr lang="en" sz="2500" dirty="0">
                <a:latin typeface="+mn-lt"/>
              </a:rPr>
              <a:t> In your Rotary club</a:t>
            </a:r>
            <a:endParaRPr sz="2500" dirty="0">
              <a:latin typeface="+mn-lt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b="7538"/>
          <a:stretch/>
        </p:blipFill>
        <p:spPr>
          <a:xfrm>
            <a:off x="5782175" y="1599784"/>
            <a:ext cx="2665925" cy="2565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88A6E1-279B-4FE6-835D-0327040C7D3B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0C7994-5C55-45C9-A904-80024329E953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1F9399AE-185A-492B-A502-8CB932939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8B8B01E-72E1-406D-A85A-FBD1AE2B5248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B1EF01-6A2A-4CA0-9904-FD1CB3A1B3C0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573675" y="593000"/>
            <a:ext cx="77511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Breakout - 20 minutes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511050" y="1310600"/>
            <a:ext cx="7813800" cy="31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Task:  </a:t>
            </a:r>
            <a:endParaRPr sz="2000" dirty="0">
              <a:latin typeface="+mn-lt"/>
            </a:endParaRPr>
          </a:p>
          <a:p>
            <a:pPr marL="419100" indent="-342900"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Think about Presidents in your club.  </a:t>
            </a:r>
            <a:endParaRPr sz="2000" dirty="0">
              <a:latin typeface="+mn-lt"/>
            </a:endParaRP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Select who you think was the BEST LEADER (no names please).</a:t>
            </a:r>
            <a:endParaRPr sz="2000" dirty="0">
              <a:latin typeface="+mn-lt"/>
            </a:endParaRP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Tell the group why that leader was the best.</a:t>
            </a:r>
            <a:endParaRPr sz="2000" dirty="0">
              <a:latin typeface="+mn-lt"/>
            </a:endParaRP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What seems to be the most significant difference between strong and weak Rotary Club leaders? </a:t>
            </a:r>
            <a:endParaRPr sz="20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B74E45-023D-40F6-A2AE-BBB0D735791A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2936D3-549B-4DEA-AD93-7E4C8CCF5CB3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C75EB85E-5935-43A6-8953-B04C65960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DDD0F6-F648-4EC4-8751-2567733C5B1A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74B8A9-95F4-4831-BD37-33B6D5FACA90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620675" y="583600"/>
            <a:ext cx="7704300" cy="12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Reporting Out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688350" y="15335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buNone/>
            </a:pPr>
            <a:r>
              <a:rPr lang="en" sz="2500" dirty="0">
                <a:latin typeface="+mn-lt"/>
              </a:rPr>
              <a:t>Summarize the discussion in your group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" sz="2500" i="1" dirty="0">
                <a:latin typeface="+mn-lt"/>
              </a:rPr>
              <a:t>(5 minutes / group) </a:t>
            </a:r>
            <a:endParaRPr sz="2500" i="1" dirty="0">
              <a:latin typeface="+mn-lt"/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600" y="2524313"/>
            <a:ext cx="2305050" cy="199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FDFCCC-35E6-4DA6-A553-25594EF0A476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B283AE-9750-4844-B35F-245BDD6DD496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9220CF5B-467E-410E-B07C-C01E99E86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BCB50E-30C9-4523-AA86-DCBBD4EAF37B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EFBE88-2699-472B-9991-82CFB794078C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620675" y="621225"/>
            <a:ext cx="7704300" cy="11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Summary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546474" y="1424025"/>
            <a:ext cx="6224439" cy="30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+mn-lt"/>
              </a:rPr>
              <a:t>Good leadership requires</a:t>
            </a:r>
            <a:endParaRPr sz="2500" dirty="0">
              <a:latin typeface="+mn-lt"/>
            </a:endParaRPr>
          </a:p>
          <a:p>
            <a:pPr indent="-387350">
              <a:spcBef>
                <a:spcPts val="1200"/>
              </a:spcBef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Thought</a:t>
            </a:r>
            <a:endParaRPr sz="2000" dirty="0">
              <a:latin typeface="+mn-lt"/>
            </a:endParaRPr>
          </a:p>
          <a:p>
            <a:pPr indent="-38735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Planning</a:t>
            </a:r>
            <a:endParaRPr sz="2000" dirty="0">
              <a:latin typeface="+mn-lt"/>
            </a:endParaRPr>
          </a:p>
          <a:p>
            <a:pPr indent="-38735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Preparation</a:t>
            </a:r>
            <a:endParaRPr sz="2000" dirty="0">
              <a:latin typeface="+mn-lt"/>
            </a:endParaRPr>
          </a:p>
          <a:p>
            <a:pPr indent="-38735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Willingness to try something new</a:t>
            </a:r>
            <a:endParaRPr sz="2000" dirty="0">
              <a:latin typeface="+mn-lt"/>
            </a:endParaRPr>
          </a:p>
          <a:p>
            <a:pPr indent="-38735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Not being bound by the past</a:t>
            </a:r>
            <a:endParaRPr sz="2000" dirty="0">
              <a:latin typeface="+mn-lt"/>
            </a:endParaRPr>
          </a:p>
          <a:p>
            <a:pPr indent="-38735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Confidence to take risks</a:t>
            </a:r>
            <a:endParaRPr sz="2000" dirty="0">
              <a:latin typeface="+mn-lt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950" y="1456414"/>
            <a:ext cx="2755375" cy="2767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9E96D91-11C9-4A3B-9077-1E05D6C5C8C7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3DDFE6-C79B-4048-A164-EAE63CD8E5D5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56EC1E76-7759-4E15-9935-B7A338AC5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F31C860-93E3-4C00-AF28-917AD786E421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F714E9-9858-40AD-A032-E8D081BCF907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Thank you for sharing with me.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35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825" y="1894800"/>
            <a:ext cx="6488100" cy="2602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39E369-E09F-4B4E-A55D-F383EBB4699D}"/>
              </a:ext>
            </a:extLst>
          </p:cNvPr>
          <p:cNvGrpSpPr/>
          <p:nvPr/>
        </p:nvGrpSpPr>
        <p:grpSpPr>
          <a:xfrm>
            <a:off x="7694553" y="3420332"/>
            <a:ext cx="975118" cy="1150080"/>
            <a:chOff x="7761561" y="328789"/>
            <a:chExt cx="975118" cy="1150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6622AE-EAEE-4797-A648-57CD6AA17757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233E7FF2-B427-4C97-9B58-097D9A79C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873293A-90DA-4C14-BF80-34F378485FB4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B93C24-4C84-42FB-8E18-8468777593D4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725713" y="863550"/>
            <a:ext cx="405696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acifico"/>
                <a:cs typeface="Pacifico"/>
                <a:sym typeface="Pacifico"/>
              </a:rPr>
              <a:t>As a Rotarian 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acifico"/>
                <a:cs typeface="Pacifico"/>
                <a:sym typeface="Pacifico"/>
              </a:rPr>
              <a:t>I am 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acifico"/>
                <a:cs typeface="Pacifico"/>
                <a:sym typeface="Pacifico"/>
              </a:rPr>
              <a:t>by definition,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chemeClr val="accent3">
                    <a:lumMod val="75000"/>
                  </a:schemeClr>
                </a:solidFill>
                <a:latin typeface="Permanent Marker" panose="02000000000000000000" pitchFamily="2" charset="0"/>
                <a:ea typeface="Pacifico"/>
                <a:cs typeface="Pacifico"/>
                <a:sym typeface="Pacifico"/>
              </a:rPr>
              <a:t>a leader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Permanent Marker" panose="02000000000000000000" pitchFamily="2" charset="0"/>
              <a:ea typeface="Pacifico"/>
              <a:cs typeface="Pacifico"/>
              <a:sym typeface="Pacifico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425" y="1524500"/>
            <a:ext cx="3054675" cy="305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950A76-9C74-45EE-B707-210FFC33EB84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6BEC38-0899-4CC9-BC5D-57A2B60AD829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02B0C5AB-54FA-40AE-84A6-1C0FBFC58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0839AFD-7038-4082-8622-E34BF97B38FE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B60E4B-F22A-4B0C-953B-D9B50928EFFD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611275" y="630625"/>
            <a:ext cx="77136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Session Goals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611250" y="1533325"/>
            <a:ext cx="7713600" cy="29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+mn-lt"/>
              </a:rPr>
              <a:t>On completion of this session, I will be able to:</a:t>
            </a:r>
            <a:endParaRPr sz="2500" dirty="0">
              <a:latin typeface="+mn-lt"/>
            </a:endParaRPr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>
                <a:latin typeface="+mn-lt"/>
              </a:rPr>
              <a:t>Discuss the characteristics of leadership</a:t>
            </a:r>
            <a:endParaRPr sz="2500" dirty="0">
              <a:latin typeface="+mn-lt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>
                <a:latin typeface="+mn-lt"/>
              </a:rPr>
              <a:t>Discuss what motivates people in a volunteer or civic organization</a:t>
            </a:r>
            <a:endParaRPr sz="2500" dirty="0">
              <a:latin typeface="+mn-lt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>
                <a:latin typeface="+mn-lt"/>
              </a:rPr>
              <a:t>Examine my own leadership style</a:t>
            </a:r>
            <a:endParaRPr sz="25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47EDB-DAE9-42B6-BD25-08745DFF92BD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516E6-8792-461A-831D-E9ADE72B12E1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12FADE98-1709-4186-83C7-848808B3E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CADB03D-6833-4EB4-AA37-0037FD89F178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3332D6-7695-48A5-AE6D-E6F35D8A2061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Time Frame: 70 minutes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865175" y="1800200"/>
            <a:ext cx="5025200" cy="28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+mn-lt"/>
              </a:rPr>
              <a:t>Discussion: 		</a:t>
            </a:r>
            <a:r>
              <a:rPr lang="en" sz="2300" dirty="0">
                <a:latin typeface="+mn-lt"/>
              </a:rPr>
              <a:t>25 minutes</a:t>
            </a:r>
            <a:endParaRPr sz="23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latin typeface="+mn-lt"/>
              </a:rPr>
              <a:t>Breakout:    		</a:t>
            </a:r>
            <a:r>
              <a:rPr lang="en" sz="2300" dirty="0">
                <a:latin typeface="+mn-lt"/>
              </a:rPr>
              <a:t>20 minutes</a:t>
            </a:r>
            <a:endParaRPr sz="23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latin typeface="+mn-lt"/>
              </a:rPr>
              <a:t>Reporting out: 	</a:t>
            </a:r>
            <a:r>
              <a:rPr lang="en" sz="2300" dirty="0">
                <a:latin typeface="+mn-lt"/>
              </a:rPr>
              <a:t>15 minutes</a:t>
            </a:r>
            <a:endParaRPr sz="2300" dirty="0"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b="1" dirty="0">
                <a:latin typeface="+mn-lt"/>
              </a:rPr>
              <a:t>Wrap-up:  		</a:t>
            </a:r>
            <a:r>
              <a:rPr lang="en" sz="2300" dirty="0">
                <a:latin typeface="+mn-lt"/>
              </a:rPr>
              <a:t>5 minutes</a:t>
            </a:r>
            <a:endParaRPr sz="2300" dirty="0">
              <a:latin typeface="+mn-lt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6321318-2333-4523-B20A-C86C0CB1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37"/>
          <a:stretch/>
        </p:blipFill>
        <p:spPr>
          <a:xfrm>
            <a:off x="5345423" y="1222191"/>
            <a:ext cx="3302752" cy="32851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74992B-474F-4B31-9C78-4D4498685C99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AF6C2B-6531-416F-93C8-7431F02B616E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0635ECD5-2077-4F89-A118-562743A98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129232D-524E-492F-9DC7-5B88A8882E2D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9B0A77-5280-44FE-8B8C-8860D6D8AF95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667700" y="695375"/>
            <a:ext cx="76572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Resources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724125" y="1740200"/>
            <a:ext cx="7600800" cy="26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On Line: </a:t>
            </a:r>
            <a:endParaRPr sz="2000" dirty="0">
              <a:latin typeface="+mn-lt"/>
            </a:endParaRPr>
          </a:p>
          <a:p>
            <a:pPr marL="412750" indent="-342900">
              <a:spcBef>
                <a:spcPts val="1200"/>
              </a:spcBef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The Basics for Effective Leadership are Really Pretty Basic</a:t>
            </a:r>
            <a:endParaRPr sz="2000" dirty="0">
              <a:latin typeface="+mn-lt"/>
            </a:endParaRPr>
          </a:p>
          <a:p>
            <a:pPr marL="412750" indent="-342900">
              <a:buSzPts val="2500"/>
              <a:buFont typeface="Arial" panose="020B0604020202020204" pitchFamily="34" charset="0"/>
              <a:buChar char="•"/>
            </a:pPr>
            <a:r>
              <a:rPr lang="en" sz="2000" dirty="0">
                <a:latin typeface="+mn-lt"/>
              </a:rPr>
              <a:t>12 Leadership Essentials for the 21st Century</a:t>
            </a:r>
            <a:endParaRPr sz="20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0441F6-0458-46C3-8DA5-9781FDF47DBA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00A40-589F-4FD9-B6D8-3245F2EDE82B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8F030203-49EA-43FE-A87A-E8FEE5D6F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C0B732-C018-4215-B9B3-10F8DB5831BB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0FE24E-DD8F-4DBD-9D32-F6A030D049C2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611275" y="695375"/>
            <a:ext cx="77136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Is there a Difference?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611200" y="1516675"/>
            <a:ext cx="7713600" cy="29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-457200"/>
            <a:r>
              <a:rPr lang="en" sz="2000" dirty="0">
                <a:latin typeface="+mn-lt"/>
              </a:rPr>
              <a:t>Leadership in Business –vs – Leadership in Rotary?</a:t>
            </a:r>
            <a:endParaRPr sz="2000" dirty="0">
              <a:latin typeface="+mn-lt"/>
            </a:endParaRPr>
          </a:p>
          <a:p>
            <a:pPr marL="0" indent="-457200">
              <a:spcAft>
                <a:spcPts val="1200"/>
              </a:spcAft>
            </a:pPr>
            <a:r>
              <a:rPr lang="en" sz="2000" dirty="0">
                <a:latin typeface="+mn-lt"/>
              </a:rPr>
              <a:t>What is the role of a Leader in Rotary?</a:t>
            </a:r>
            <a:endParaRPr sz="2000" dirty="0">
              <a:latin typeface="+mn-lt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15698" y="3057523"/>
            <a:ext cx="2256275" cy="146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2537888-23AA-4148-92E8-16628A4E0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91668"/>
              </p:ext>
            </p:extLst>
          </p:nvPr>
        </p:nvGraphicFramePr>
        <p:xfrm>
          <a:off x="950896" y="2506436"/>
          <a:ext cx="5232189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32189">
                  <a:extLst>
                    <a:ext uri="{9D8B030D-6E8A-4147-A177-3AD203B41FA5}">
                      <a16:colId xmlns:a16="http://schemas.microsoft.com/office/drawing/2014/main" val="974129749"/>
                    </a:ext>
                  </a:extLst>
                </a:gridCol>
              </a:tblGrid>
              <a:tr h="246933">
                <a:tc>
                  <a:txBody>
                    <a:bodyPr/>
                    <a:lstStyle/>
                    <a:p>
                      <a:r>
                        <a:rPr lang="en-PH" sz="2000" b="0" dirty="0">
                          <a:solidFill>
                            <a:schemeClr val="bg2"/>
                          </a:solidFill>
                        </a:rPr>
                        <a:t>Volunteer Organization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350217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r>
                        <a:rPr lang="en-PH" sz="2000" b="0" dirty="0">
                          <a:solidFill>
                            <a:schemeClr val="bg2"/>
                          </a:solidFill>
                        </a:rPr>
                        <a:t>Followers are not employees / subordinates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06809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r>
                        <a:rPr lang="en-PH" sz="2000" b="0" dirty="0">
                          <a:solidFill>
                            <a:schemeClr val="bg2"/>
                          </a:solidFill>
                        </a:rPr>
                        <a:t>Service motivation –vs– Profit 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413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4961FBF-5F87-4405-BFC6-A0AA61EAB6F5}"/>
              </a:ext>
            </a:extLst>
          </p:cNvPr>
          <p:cNvSpPr/>
          <p:nvPr/>
        </p:nvSpPr>
        <p:spPr>
          <a:xfrm>
            <a:off x="966834" y="2557236"/>
            <a:ext cx="5232189" cy="3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1CD83-F4B6-4BCB-9610-3F76F7575A58}"/>
              </a:ext>
            </a:extLst>
          </p:cNvPr>
          <p:cNvSpPr/>
          <p:nvPr/>
        </p:nvSpPr>
        <p:spPr>
          <a:xfrm>
            <a:off x="942215" y="3343225"/>
            <a:ext cx="5232189" cy="3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A740D9-84E2-46DA-9F69-54BF7438A06C}"/>
              </a:ext>
            </a:extLst>
          </p:cNvPr>
          <p:cNvSpPr/>
          <p:nvPr/>
        </p:nvSpPr>
        <p:spPr>
          <a:xfrm>
            <a:off x="966834" y="2950916"/>
            <a:ext cx="5232189" cy="3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67783-EB32-4209-A72D-D40FFE30CD62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B10155-22AA-4D4A-B9E9-AA03DDA1C754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14" name="Picture 13" descr="Logo&#10;&#10;Description automatically generated">
                <a:extLst>
                  <a:ext uri="{FF2B5EF4-FFF2-40B4-BE49-F238E27FC236}">
                    <a16:creationId xmlns:a16="http://schemas.microsoft.com/office/drawing/2014/main" id="{63C2B042-0096-4F86-9934-9B4F32788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A7063B8-EF34-4544-B8C4-7FC6D3F031CE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31391D-F5E7-4214-B17D-978DB568F2F8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752325" y="695375"/>
            <a:ext cx="75726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Characteristics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791299" y="1656800"/>
            <a:ext cx="6821443" cy="82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What are the characteristics of Good Leaders? </a:t>
            </a: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What do you think are the most important?</a:t>
            </a:r>
            <a:endParaRPr sz="2000" dirty="0">
              <a:latin typeface="+mn-lt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042113" y="2385450"/>
            <a:ext cx="2860062" cy="220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6;p19">
            <a:extLst>
              <a:ext uri="{FF2B5EF4-FFF2-40B4-BE49-F238E27FC236}">
                <a16:creationId xmlns:a16="http://schemas.microsoft.com/office/drawing/2014/main" id="{A8A0553E-CE0F-4FD9-94E2-ED2A4505C5A8}"/>
              </a:ext>
            </a:extLst>
          </p:cNvPr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931741" y="1247825"/>
            <a:ext cx="1892945" cy="14623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0BB772-9863-4050-AA23-82A2A4531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84733"/>
              </p:ext>
            </p:extLst>
          </p:nvPr>
        </p:nvGraphicFramePr>
        <p:xfrm>
          <a:off x="950897" y="2506436"/>
          <a:ext cx="5536030" cy="213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3231">
                  <a:extLst>
                    <a:ext uri="{9D8B030D-6E8A-4147-A177-3AD203B41FA5}">
                      <a16:colId xmlns:a16="http://schemas.microsoft.com/office/drawing/2014/main" val="974129749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val="3122271768"/>
                    </a:ext>
                  </a:extLst>
                </a:gridCol>
                <a:gridCol w="884336">
                  <a:extLst>
                    <a:ext uri="{9D8B030D-6E8A-4147-A177-3AD203B41FA5}">
                      <a16:colId xmlns:a16="http://schemas.microsoft.com/office/drawing/2014/main" val="515333562"/>
                    </a:ext>
                  </a:extLst>
                </a:gridCol>
                <a:gridCol w="1750006">
                  <a:extLst>
                    <a:ext uri="{9D8B030D-6E8A-4147-A177-3AD203B41FA5}">
                      <a16:colId xmlns:a16="http://schemas.microsoft.com/office/drawing/2014/main" val="3935415933"/>
                    </a:ext>
                  </a:extLst>
                </a:gridCol>
              </a:tblGrid>
              <a:tr h="246933">
                <a:tc>
                  <a:txBody>
                    <a:bodyPr/>
                    <a:lstStyle/>
                    <a:p>
                      <a:endParaRPr lang="en-PH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Vision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Haphazard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350217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Stubbornness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06809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Know-it-all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Respect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41351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Secretive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“Everything urgent”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6519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endParaRPr lang="en-PH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Trustworthy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Good comms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94079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endParaRPr lang="en-PH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Overbearing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Respect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82822"/>
                  </a:ext>
                </a:extLst>
              </a:tr>
              <a:tr h="300435">
                <a:tc>
                  <a:txBody>
                    <a:bodyPr/>
                    <a:lstStyle/>
                    <a:p>
                      <a:endParaRPr lang="en-PH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Humility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PH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PH" b="0" dirty="0">
                          <a:solidFill>
                            <a:schemeClr val="bg2"/>
                          </a:solidFill>
                        </a:rPr>
                        <a:t>“Washes hands”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5888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A7DD298-DCB5-43C0-A249-43EBD36BFF49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5AAAE4-9FE0-4786-9C2D-EFE375839EBC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39540A68-9396-4CA5-A83B-972B95229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61371AA-A2E8-42D8-985A-4E11DD225609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DB506F-6BE7-4D3C-8CE6-BCDDDEEAA4A8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592475" y="695375"/>
            <a:ext cx="77325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dirty="0">
                <a:latin typeface="Permanent Marker" panose="02000000000000000000" pitchFamily="2" charset="0"/>
              </a:rPr>
              <a:t>Leadership Styles</a:t>
            </a:r>
            <a:endParaRPr sz="3520" dirty="0">
              <a:latin typeface="Permanent Marker" panose="02000000000000000000" pitchFamily="2" charset="0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592475" y="1448675"/>
            <a:ext cx="7666500" cy="2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n-lt"/>
              </a:rPr>
              <a:t>Leadership styles differ by culture and 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n-lt"/>
              </a:rPr>
              <a:t>generation.  What style do you feel best 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n-lt"/>
              </a:rPr>
              <a:t>fits you?</a:t>
            </a: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Participative</a:t>
            </a:r>
            <a:endParaRPr sz="2000" dirty="0">
              <a:latin typeface="+mn-lt"/>
            </a:endParaRP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Situational</a:t>
            </a:r>
            <a:endParaRPr sz="2000" dirty="0">
              <a:latin typeface="+mn-lt"/>
            </a:endParaRP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Transactional</a:t>
            </a:r>
            <a:endParaRPr sz="2000" dirty="0">
              <a:latin typeface="+mn-lt"/>
            </a:endParaRP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Transformational</a:t>
            </a:r>
            <a:endParaRPr sz="2000" dirty="0">
              <a:latin typeface="+mn-lt"/>
            </a:endParaRPr>
          </a:p>
          <a:p>
            <a:pPr marL="0" indent="-342900">
              <a:lnSpc>
                <a:spcPct val="100000"/>
              </a:lnSpc>
            </a:pPr>
            <a:r>
              <a:rPr lang="en" sz="2000" dirty="0">
                <a:latin typeface="+mn-lt"/>
              </a:rPr>
              <a:t>Servant</a:t>
            </a:r>
            <a:endParaRPr sz="2000" dirty="0">
              <a:latin typeface="+mn-lt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6FAD16B0-10B1-4F11-8276-1CD60CB6BF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3315" y="1422254"/>
            <a:ext cx="3091542" cy="30258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ADF6BF-D76B-4B8B-9739-7BA5396DA85A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798940-681C-4421-BA7E-22627EDBFA46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3AAC0542-93D0-45C9-93CC-288C8CEB0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67C11AC-F6F9-4CB9-B6CA-CE48A9E00A56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325AAD-436F-4B2E-A375-C994C732EB6C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658300" y="695375"/>
            <a:ext cx="76665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 dirty="0">
                <a:latin typeface="Permanent Marker" panose="02000000000000000000" pitchFamily="2" charset="0"/>
              </a:rPr>
              <a:t>Born or Taught?</a:t>
            </a:r>
            <a:endParaRPr sz="3520" b="1" dirty="0">
              <a:latin typeface="Permanent Marker" panose="02000000000000000000" pitchFamily="2" charset="0"/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593474" y="1800275"/>
            <a:ext cx="8180411" cy="21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+mn-lt"/>
              </a:rPr>
              <a:t>Are Good Leaders born? Or can Leadership be Taught?</a:t>
            </a:r>
            <a:endParaRPr sz="2400" dirty="0">
              <a:latin typeface="+mn-lt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813" y="27717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99150"/>
            <a:ext cx="2619375" cy="201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90DAF6-BF98-442C-BBCE-710A02310DE2}"/>
              </a:ext>
            </a:extLst>
          </p:cNvPr>
          <p:cNvGrpSpPr/>
          <p:nvPr/>
        </p:nvGrpSpPr>
        <p:grpSpPr>
          <a:xfrm>
            <a:off x="7761561" y="328789"/>
            <a:ext cx="975118" cy="1150080"/>
            <a:chOff x="7761561" y="328789"/>
            <a:chExt cx="975118" cy="11500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57288-B487-472C-89A8-B50C1E9DB520}"/>
                </a:ext>
              </a:extLst>
            </p:cNvPr>
            <p:cNvGrpSpPr/>
            <p:nvPr/>
          </p:nvGrpSpPr>
          <p:grpSpPr>
            <a:xfrm>
              <a:off x="7761562" y="328789"/>
              <a:ext cx="975117" cy="1069522"/>
              <a:chOff x="652475" y="1136774"/>
              <a:chExt cx="2860725" cy="3137685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86439E67-8D0C-4482-AA4F-1F68F669F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475" y="1136774"/>
                <a:ext cx="2860725" cy="2869953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AA663B6-B4C3-4993-B3FE-F97617F992F2}"/>
                  </a:ext>
                </a:extLst>
              </p:cNvPr>
              <p:cNvSpPr/>
              <p:nvPr/>
            </p:nvSpPr>
            <p:spPr>
              <a:xfrm>
                <a:off x="1016037" y="4006727"/>
                <a:ext cx="2133600" cy="26773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9718FC-9DAA-444B-B64C-CB56206E537C}"/>
                </a:ext>
              </a:extLst>
            </p:cNvPr>
            <p:cNvSpPr/>
            <p:nvPr/>
          </p:nvSpPr>
          <p:spPr>
            <a:xfrm>
              <a:off x="7761561" y="1307051"/>
              <a:ext cx="975117" cy="1718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335</Words>
  <Application>Microsoft Office PowerPoint</Application>
  <PresentationFormat>On-screen Show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Permanent Marker</vt:lpstr>
      <vt:lpstr>Arial</vt:lpstr>
      <vt:lpstr>Lobster</vt:lpstr>
      <vt:lpstr>Nunito</vt:lpstr>
      <vt:lpstr>Calibri</vt:lpstr>
      <vt:lpstr>Shift</vt:lpstr>
      <vt:lpstr>RLI 1 2022 (Batch 3)</vt:lpstr>
      <vt:lpstr>PowerPoint Presentation</vt:lpstr>
      <vt:lpstr>Session Goals</vt:lpstr>
      <vt:lpstr>Time Frame: 70 minutes</vt:lpstr>
      <vt:lpstr>Resources</vt:lpstr>
      <vt:lpstr>Is there a Difference?</vt:lpstr>
      <vt:lpstr>Characteristics</vt:lpstr>
      <vt:lpstr>Leadership Styles</vt:lpstr>
      <vt:lpstr>Born or Taught?</vt:lpstr>
      <vt:lpstr>Motivation</vt:lpstr>
      <vt:lpstr>Breakout - 20 minutes</vt:lpstr>
      <vt:lpstr>Reporting Out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RLI 1 2022 (Batch 3)</dc:title>
  <cp:lastModifiedBy>James Jimenez</cp:lastModifiedBy>
  <cp:revision>3</cp:revision>
  <dcterms:modified xsi:type="dcterms:W3CDTF">2022-04-02T06:24:17Z</dcterms:modified>
</cp:coreProperties>
</file>