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8" r:id="rId3"/>
    <p:sldId id="260" r:id="rId4"/>
    <p:sldId id="263" r:id="rId5"/>
    <p:sldId id="441" r:id="rId6"/>
    <p:sldId id="442" r:id="rId7"/>
    <p:sldId id="266" r:id="rId8"/>
    <p:sldId id="267" r:id="rId9"/>
    <p:sldId id="268" r:id="rId10"/>
    <p:sldId id="269" r:id="rId11"/>
    <p:sldId id="270" r:id="rId12"/>
    <p:sldId id="273" r:id="rId13"/>
    <p:sldId id="443" r:id="rId14"/>
    <p:sldId id="275" r:id="rId15"/>
    <p:sldId id="284" r:id="rId16"/>
    <p:sldId id="276" r:id="rId17"/>
    <p:sldId id="261" r:id="rId18"/>
    <p:sldId id="259" r:id="rId19"/>
    <p:sldId id="262" r:id="rId20"/>
    <p:sldId id="279" r:id="rId21"/>
    <p:sldId id="278" r:id="rId22"/>
    <p:sldId id="277" r:id="rId23"/>
    <p:sldId id="280" r:id="rId24"/>
    <p:sldId id="282" r:id="rId25"/>
    <p:sldId id="285" r:id="rId26"/>
    <p:sldId id="281" r:id="rId27"/>
    <p:sldId id="283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006699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85" d="100"/>
          <a:sy n="85" d="100"/>
        </p:scale>
        <p:origin x="31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AE3D7C-9B2D-4684-877B-9C0A3A2708DE}" type="datetimeFigureOut">
              <a:rPr lang="en-PH" smtClean="0"/>
              <a:t>13/05/2022</a:t>
            </a:fld>
            <a:endParaRPr lang="en-P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P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11B474-BA80-48FD-A187-528C0303D044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91336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2CF56-41AC-B6BE-3EAA-EC465D4B0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2CE8E0-45F2-44FA-1F5F-35AF3D7197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DE4D4D-8CF3-C547-589B-C24F49B8A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725B-CB57-4E1B-BAEC-7149C19EA64F}" type="datetimeFigureOut">
              <a:rPr lang="en-PH" smtClean="0"/>
              <a:t>13/05/2022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EF3E21-40B6-6275-45F9-9C94F7C24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103EA5-DEE0-6675-9219-A395F42F9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AA924-DCD7-4E18-9082-F4B9534EAA52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218668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9BD70-5C7F-4314-E4BD-7F17C1E62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6D8244-36D1-481B-5AF7-C3272C72EB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131FA4-1E16-95A6-7D62-274EC2129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725B-CB57-4E1B-BAEC-7149C19EA64F}" type="datetimeFigureOut">
              <a:rPr lang="en-PH" smtClean="0"/>
              <a:t>13/05/2022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9DC0D0-8456-2925-8193-1E02C5BCE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AB984E-A8B5-F325-FB5F-6127EFF2C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AA924-DCD7-4E18-9082-F4B9534EAA52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518680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2791B3-7110-E440-4E7A-623312C6A3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E7E538-CB35-9DF0-037C-1BFBA59AF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E07EF8-70D1-B852-3735-09935060F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725B-CB57-4E1B-BAEC-7149C19EA64F}" type="datetimeFigureOut">
              <a:rPr lang="en-PH" smtClean="0"/>
              <a:t>13/05/2022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AF9E5C-AD7B-4EFC-7DF3-09B6744CC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905301-4DB0-3B00-3C4A-575F8F600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AA924-DCD7-4E18-9082-F4B9534EAA52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838881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B6699-E8C3-DCFD-C68D-C9AAC982D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7630C-F2E0-D02A-0D3A-0052C529F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8F8097-0B43-4E00-4239-2E0A98AB4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725B-CB57-4E1B-BAEC-7149C19EA64F}" type="datetimeFigureOut">
              <a:rPr lang="en-PH" smtClean="0"/>
              <a:t>13/05/2022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6EFDB2-A69B-2610-D090-5076C801C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3F70A6-887D-1985-5AC6-9E0EF6316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AA924-DCD7-4E18-9082-F4B9534EAA52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855346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8C9C3-D10E-046C-7133-BF8A65485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772D-5A7B-8126-A562-846D7FF786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1FDC3A-FAC1-FB82-4A09-F6EDB3193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725B-CB57-4E1B-BAEC-7149C19EA64F}" type="datetimeFigureOut">
              <a:rPr lang="en-PH" smtClean="0"/>
              <a:t>13/05/2022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B6E90-22A5-3949-3B28-611277F02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5595E2-97F7-199C-95BE-8816FF161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AA924-DCD7-4E18-9082-F4B9534EAA52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649095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90912-E794-8D57-E125-36580DF8F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ED391B-1DA9-E822-6D4D-356DF6AA89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BD12CA-9ED0-FF03-3C00-8D0D4E0F01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D7837-7ED0-F902-333E-CEEB66D07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725B-CB57-4E1B-BAEC-7149C19EA64F}" type="datetimeFigureOut">
              <a:rPr lang="en-PH" smtClean="0"/>
              <a:t>13/05/2022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1F7D37-F121-E21B-F814-5D807EAEB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BD8F82-59B5-94A3-AE94-286571D08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AA924-DCD7-4E18-9082-F4B9534EAA52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69187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D6B1A-D39A-936A-F010-F00DE95CD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5E2F4A-2D8F-01CC-CD37-41CDE7A758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EB2DB7-6664-5438-586C-B213847600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D0E884-6B06-D269-50A4-405CFED613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3A4522-F299-59F7-3AEB-DBACB60B52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982B16-ECF2-0A4C-0EF0-5C0F771D8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725B-CB57-4E1B-BAEC-7149C19EA64F}" type="datetimeFigureOut">
              <a:rPr lang="en-PH" smtClean="0"/>
              <a:t>13/05/2022</a:t>
            </a:fld>
            <a:endParaRPr lang="en-P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063971-3B1B-4642-E0F1-B4FBB8C5B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F778C1-D7DB-6C1D-C47B-38BADE454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AA924-DCD7-4E18-9082-F4B9534EAA52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068529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3ADC3-C1B7-9A2C-B540-BFE9C9128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6806A0-2F56-C195-4157-062369A16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725B-CB57-4E1B-BAEC-7149C19EA64F}" type="datetimeFigureOut">
              <a:rPr lang="en-PH" smtClean="0"/>
              <a:t>13/05/2022</a:t>
            </a:fld>
            <a:endParaRPr lang="en-P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66A114-6D14-80AB-824E-E988C898E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DB4F8E-C4B2-21C2-AB04-AB437EFBB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AA924-DCD7-4E18-9082-F4B9534EAA52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225011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A79D4E-F8C9-9F36-8127-FB9D1F0A5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725B-CB57-4E1B-BAEC-7149C19EA64F}" type="datetimeFigureOut">
              <a:rPr lang="en-PH" smtClean="0"/>
              <a:t>13/05/2022</a:t>
            </a:fld>
            <a:endParaRPr lang="en-P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D4FC95-6F27-A7E0-B0F9-9E31DF9DC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06E0B7-FB7B-B9C4-01F6-5CC045E8C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AA924-DCD7-4E18-9082-F4B9534EAA52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924082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1949D-66DF-AD21-4562-80B4612F4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16B246-0158-527B-75FA-A89726F1B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361F67-FF32-6F8E-E6E3-31A7E7F63A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A459BD-203B-5D77-DDC4-F31387F2D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725B-CB57-4E1B-BAEC-7149C19EA64F}" type="datetimeFigureOut">
              <a:rPr lang="en-PH" smtClean="0"/>
              <a:t>13/05/2022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9190F1-C623-5CA2-CA90-1B9E64A53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196C6C-4377-4729-6065-CB5317BF2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AA924-DCD7-4E18-9082-F4B9534EAA52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919597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4E261-E347-13ED-1FA3-47B73100B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D7FBED-2727-7317-0D67-891EDAA2F4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7B4247-03F3-CB83-9461-9682F10EDD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8D990E-9C5C-E714-15E1-86515DBE4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2725B-CB57-4E1B-BAEC-7149C19EA64F}" type="datetimeFigureOut">
              <a:rPr lang="en-PH" smtClean="0"/>
              <a:t>13/05/2022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399C53-AA39-97ED-A961-84E4E24D9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A5571F-5DDB-5C0B-4E09-6F89E88C3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AA924-DCD7-4E18-9082-F4B9534EAA52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941283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A74823-A95C-4949-E426-FE0666330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2CED62-C2C2-02B8-9B58-89256E8830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F400E6-99BA-EB1D-3A99-6C4FAA989C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2725B-CB57-4E1B-BAEC-7149C19EA64F}" type="datetimeFigureOut">
              <a:rPr lang="en-PH" smtClean="0"/>
              <a:t>13/05/2022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3F2342-90C6-8901-8AEC-7AA799D536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BC78B4-1FFE-B25F-52C4-FB636F4C44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AA924-DCD7-4E18-9082-F4B9534EAA52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710569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38F27E8-39AD-59BE-FE9A-89A47A27AD5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006699">
                  <a:shade val="30000"/>
                  <a:satMod val="115000"/>
                </a:srgbClr>
              </a:gs>
              <a:gs pos="50000">
                <a:srgbClr val="006699">
                  <a:shade val="67500"/>
                  <a:satMod val="115000"/>
                </a:srgbClr>
              </a:gs>
              <a:gs pos="100000">
                <a:srgbClr val="006699">
                  <a:shade val="100000"/>
                  <a:satMod val="115000"/>
                </a:srgbClr>
              </a:gs>
            </a:gsLst>
            <a:lin ang="135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E8D70C9-1F6F-0A36-AD65-FA7C4B52A91A}"/>
              </a:ext>
            </a:extLst>
          </p:cNvPr>
          <p:cNvGrpSpPr/>
          <p:nvPr/>
        </p:nvGrpSpPr>
        <p:grpSpPr>
          <a:xfrm>
            <a:off x="625669" y="472882"/>
            <a:ext cx="10940662" cy="4179799"/>
            <a:chOff x="663387" y="472882"/>
            <a:chExt cx="10940662" cy="4179799"/>
          </a:xfrm>
        </p:grpSpPr>
        <p:pic>
          <p:nvPicPr>
            <p:cNvPr id="6" name="Picture 5" descr="A picture containing text, transport, wheel, gear&#10;&#10;Description automatically generated">
              <a:extLst>
                <a:ext uri="{FF2B5EF4-FFF2-40B4-BE49-F238E27FC236}">
                  <a16:creationId xmlns:a16="http://schemas.microsoft.com/office/drawing/2014/main" id="{DC835D82-0246-9D85-F332-53551C2534B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03458" y="552090"/>
              <a:ext cx="4100591" cy="4100591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42D0928-35D5-3782-E507-57ADA538AAE4}"/>
                </a:ext>
              </a:extLst>
            </p:cNvPr>
            <p:cNvSpPr txBox="1"/>
            <p:nvPr/>
          </p:nvSpPr>
          <p:spPr>
            <a:xfrm>
              <a:off x="663387" y="472882"/>
              <a:ext cx="6840071" cy="2800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PH" sz="4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D3810</a:t>
              </a:r>
            </a:p>
            <a:p>
              <a:r>
                <a:rPr lang="en-PH" sz="4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2022-2023 GRANT</a:t>
              </a:r>
            </a:p>
            <a:p>
              <a:r>
                <a:rPr lang="en-PH" sz="4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MANAGEMENT SEMINAR</a:t>
              </a: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4C8C5A94-9655-3A2D-7ED7-09C40E9AAF94}"/>
              </a:ext>
            </a:extLst>
          </p:cNvPr>
          <p:cNvSpPr txBox="1"/>
          <p:nvPr/>
        </p:nvSpPr>
        <p:spPr>
          <a:xfrm>
            <a:off x="625669" y="3435322"/>
            <a:ext cx="964788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Session 4: Applying, Implementation, </a:t>
            </a:r>
          </a:p>
          <a:p>
            <a:r>
              <a:rPr lang="en-PH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Monitoring and Evaluation</a:t>
            </a:r>
            <a:endParaRPr lang="en-PH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31592B5D-D4F4-7FBB-30C9-B6B13CBB51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622" y="6035492"/>
            <a:ext cx="1438750" cy="540545"/>
          </a:xfrm>
          <a:prstGeom prst="rect">
            <a:avLst/>
          </a:prstGeom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C51FDE9-CE6F-CAFD-BE0F-B670B58B1DDB}"/>
              </a:ext>
            </a:extLst>
          </p:cNvPr>
          <p:cNvSpPr txBox="1"/>
          <p:nvPr/>
        </p:nvSpPr>
        <p:spPr>
          <a:xfrm>
            <a:off x="628291" y="4764776"/>
            <a:ext cx="96478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 Trainer: PP James Jimenez, RC Manila South</a:t>
            </a:r>
          </a:p>
          <a:p>
            <a:r>
              <a:rPr lang="en-PH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Session Moderator: CS Heidy </a:t>
            </a:r>
            <a:r>
              <a:rPr lang="en-PH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Elizah</a:t>
            </a:r>
            <a:r>
              <a:rPr lang="en-PH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RCMB</a:t>
            </a:r>
          </a:p>
        </p:txBody>
      </p:sp>
    </p:spTree>
    <p:extLst>
      <p:ext uri="{BB962C8B-B14F-4D97-AF65-F5344CB8AC3E}">
        <p14:creationId xmlns:p14="http://schemas.microsoft.com/office/powerpoint/2010/main" val="25337286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AD58B77A-28B6-0959-F08A-32F0989F17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622" y="6035492"/>
            <a:ext cx="1438750" cy="54054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F120028-E0F0-5CB3-F5DF-E28B04963FAF}"/>
              </a:ext>
            </a:extLst>
          </p:cNvPr>
          <p:cNvSpPr/>
          <p:nvPr/>
        </p:nvSpPr>
        <p:spPr>
          <a:xfrm>
            <a:off x="0" y="0"/>
            <a:ext cx="12192000" cy="989345"/>
          </a:xfrm>
          <a:prstGeom prst="rect">
            <a:avLst/>
          </a:prstGeom>
          <a:gradFill flip="none" rotWithShape="1">
            <a:gsLst>
              <a:gs pos="0">
                <a:srgbClr val="006699">
                  <a:shade val="30000"/>
                  <a:satMod val="115000"/>
                </a:srgbClr>
              </a:gs>
              <a:gs pos="50000">
                <a:srgbClr val="006699">
                  <a:shade val="67500"/>
                  <a:satMod val="115000"/>
                </a:srgbClr>
              </a:gs>
              <a:gs pos="100000">
                <a:srgbClr val="006699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76CF355-3814-8E15-E00C-4F4A504CA9FB}"/>
              </a:ext>
            </a:extLst>
          </p:cNvPr>
          <p:cNvGrpSpPr/>
          <p:nvPr/>
        </p:nvGrpSpPr>
        <p:grpSpPr>
          <a:xfrm>
            <a:off x="11294400" y="140208"/>
            <a:ext cx="897600" cy="989345"/>
            <a:chOff x="11303544" y="292608"/>
            <a:chExt cx="897600" cy="989345"/>
          </a:xfrm>
        </p:grpSpPr>
        <p:sp>
          <p:nvSpPr>
            <p:cNvPr id="6" name="Google Shape;11;p2">
              <a:extLst>
                <a:ext uri="{FF2B5EF4-FFF2-40B4-BE49-F238E27FC236}">
                  <a16:creationId xmlns:a16="http://schemas.microsoft.com/office/drawing/2014/main" id="{8739C2D0-B1EF-D2B0-F38B-F47E1EF88501}"/>
                </a:ext>
              </a:extLst>
            </p:cNvPr>
            <p:cNvSpPr/>
            <p:nvPr/>
          </p:nvSpPr>
          <p:spPr>
            <a:xfrm flipH="1">
              <a:off x="11303544" y="292608"/>
              <a:ext cx="888456" cy="989345"/>
            </a:xfrm>
            <a:prstGeom prst="round1Rect">
              <a:avLst>
                <a:gd name="adj" fmla="val 16667"/>
              </a:avLst>
            </a:prstGeom>
            <a:solidFill>
              <a:schemeClr val="lt1">
                <a:alpha val="680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0;p2">
              <a:extLst>
                <a:ext uri="{FF2B5EF4-FFF2-40B4-BE49-F238E27FC236}">
                  <a16:creationId xmlns:a16="http://schemas.microsoft.com/office/drawing/2014/main" id="{A61B2F0A-6E0F-CBFD-1E2E-DC618D9B519D}"/>
                </a:ext>
              </a:extLst>
            </p:cNvPr>
            <p:cNvSpPr/>
            <p:nvPr/>
          </p:nvSpPr>
          <p:spPr>
            <a:xfrm flipH="1">
              <a:off x="11303544" y="292608"/>
              <a:ext cx="897600" cy="881948"/>
            </a:xfrm>
            <a:prstGeom prst="rtTriangl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85D0AB7B-BD0E-3DCB-C4BC-E54A9A471B11}"/>
              </a:ext>
            </a:extLst>
          </p:cNvPr>
          <p:cNvSpPr txBox="1"/>
          <p:nvPr/>
        </p:nvSpPr>
        <p:spPr>
          <a:xfrm>
            <a:off x="172866" y="422867"/>
            <a:ext cx="79312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GRANT APPLICATION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972A647A-46CE-187C-8F27-ECCD47346E4D}"/>
              </a:ext>
            </a:extLst>
          </p:cNvPr>
          <p:cNvSpPr/>
          <p:nvPr/>
        </p:nvSpPr>
        <p:spPr>
          <a:xfrm>
            <a:off x="914400" y="3810000"/>
            <a:ext cx="1084729" cy="1084729"/>
          </a:xfrm>
          <a:prstGeom prst="ellipse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939D8E-180A-C9A3-3B7B-AE5A0251CBAF}"/>
              </a:ext>
            </a:extLst>
          </p:cNvPr>
          <p:cNvSpPr txBox="1"/>
          <p:nvPr/>
        </p:nvSpPr>
        <p:spPr>
          <a:xfrm>
            <a:off x="1362635" y="3998259"/>
            <a:ext cx="63649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6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2EB590-86BD-CB11-C8A1-C6760448E660}"/>
              </a:ext>
            </a:extLst>
          </p:cNvPr>
          <p:cNvSpPr txBox="1"/>
          <p:nvPr/>
        </p:nvSpPr>
        <p:spPr>
          <a:xfrm>
            <a:off x="2079812" y="4186843"/>
            <a:ext cx="8408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000" dirty="0">
                <a:latin typeface="Arial" panose="020B0604020202020204" pitchFamily="34" charset="0"/>
                <a:cs typeface="Arial" panose="020B0604020202020204" pitchFamily="34" charset="0"/>
              </a:rPr>
              <a:t>LOCATION &amp; DATES</a:t>
            </a:r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37580851-F52E-4FDB-65FA-BF48FCD7DA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791780"/>
              </p:ext>
            </p:extLst>
          </p:nvPr>
        </p:nvGraphicFramePr>
        <p:xfrm>
          <a:off x="2220259" y="5004796"/>
          <a:ext cx="8128000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1153">
                  <a:extLst>
                    <a:ext uri="{9D8B030D-6E8A-4147-A177-3AD203B41FA5}">
                      <a16:colId xmlns:a16="http://schemas.microsoft.com/office/drawing/2014/main" val="2409750519"/>
                    </a:ext>
                  </a:extLst>
                </a:gridCol>
                <a:gridCol w="6896847">
                  <a:extLst>
                    <a:ext uri="{9D8B030D-6E8A-4147-A177-3AD203B41FA5}">
                      <a16:colId xmlns:a16="http://schemas.microsoft.com/office/drawing/2014/main" val="35862356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ü"/>
                      </a:pPr>
                      <a:r>
                        <a:rPr lang="en-PH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When and Where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48944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ü"/>
                      </a:pPr>
                      <a:r>
                        <a:rPr lang="en-PH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Give travel dates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07655948"/>
                  </a:ext>
                </a:extLst>
              </a:tr>
            </a:tbl>
          </a:graphicData>
        </a:graphic>
      </p:graphicFrame>
      <p:grpSp>
        <p:nvGrpSpPr>
          <p:cNvPr id="12" name="Group 11">
            <a:extLst>
              <a:ext uri="{FF2B5EF4-FFF2-40B4-BE49-F238E27FC236}">
                <a16:creationId xmlns:a16="http://schemas.microsoft.com/office/drawing/2014/main" id="{40D6BC96-F52F-A2A3-5AE7-ABEDDFA584E7}"/>
              </a:ext>
            </a:extLst>
          </p:cNvPr>
          <p:cNvGrpSpPr/>
          <p:nvPr/>
        </p:nvGrpSpPr>
        <p:grpSpPr>
          <a:xfrm>
            <a:off x="9723547" y="4574849"/>
            <a:ext cx="2053990" cy="2053990"/>
            <a:chOff x="9723547" y="4574849"/>
            <a:chExt cx="2053990" cy="205399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8526DC82-DFA7-A1E3-1E66-027AC83B6477}"/>
                </a:ext>
              </a:extLst>
            </p:cNvPr>
            <p:cNvSpPr/>
            <p:nvPr/>
          </p:nvSpPr>
          <p:spPr>
            <a:xfrm rot="175702">
              <a:off x="9723547" y="4574849"/>
              <a:ext cx="2053990" cy="205399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2649042-F94B-CC24-C7A7-35BBA6E6036F}"/>
                </a:ext>
              </a:extLst>
            </p:cNvPr>
            <p:cNvSpPr txBox="1"/>
            <p:nvPr/>
          </p:nvSpPr>
          <p:spPr>
            <a:xfrm rot="175702">
              <a:off x="9971884" y="4862552"/>
              <a:ext cx="1572743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PH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Apply for the grant at least </a:t>
              </a:r>
              <a:r>
                <a:rPr lang="en-PH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90 days </a:t>
              </a:r>
              <a:r>
                <a:rPr lang="en-PH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before any project travel!</a:t>
              </a:r>
              <a:endParaRPr lang="en-PH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8" name="Oval 17">
            <a:extLst>
              <a:ext uri="{FF2B5EF4-FFF2-40B4-BE49-F238E27FC236}">
                <a16:creationId xmlns:a16="http://schemas.microsoft.com/office/drawing/2014/main" id="{56F9E7E8-86BD-024A-6ADA-6CF9AE5BAB1B}"/>
              </a:ext>
            </a:extLst>
          </p:cNvPr>
          <p:cNvSpPr/>
          <p:nvPr/>
        </p:nvSpPr>
        <p:spPr>
          <a:xfrm>
            <a:off x="914400" y="1694329"/>
            <a:ext cx="1084729" cy="1084729"/>
          </a:xfrm>
          <a:prstGeom prst="ellipse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0F0CC77-B32E-C88F-2015-16DA0B0DE30A}"/>
              </a:ext>
            </a:extLst>
          </p:cNvPr>
          <p:cNvSpPr txBox="1"/>
          <p:nvPr/>
        </p:nvSpPr>
        <p:spPr>
          <a:xfrm>
            <a:off x="1362635" y="1882588"/>
            <a:ext cx="63649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6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34592CC-69F7-87EC-A887-CBDC519FD473}"/>
              </a:ext>
            </a:extLst>
          </p:cNvPr>
          <p:cNvSpPr txBox="1"/>
          <p:nvPr/>
        </p:nvSpPr>
        <p:spPr>
          <a:xfrm>
            <a:off x="2079812" y="2071172"/>
            <a:ext cx="8408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000" dirty="0">
                <a:latin typeface="Arial" panose="020B0604020202020204" pitchFamily="34" charset="0"/>
                <a:cs typeface="Arial" panose="020B0604020202020204" pitchFamily="34" charset="0"/>
              </a:rPr>
              <a:t>MEASURING SUCCESS</a:t>
            </a:r>
          </a:p>
        </p:txBody>
      </p:sp>
      <p:graphicFrame>
        <p:nvGraphicFramePr>
          <p:cNvPr id="21" name="Table 11">
            <a:extLst>
              <a:ext uri="{FF2B5EF4-FFF2-40B4-BE49-F238E27FC236}">
                <a16:creationId xmlns:a16="http://schemas.microsoft.com/office/drawing/2014/main" id="{D256BFB6-012A-0D0A-92BE-864CB0BF21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914057"/>
              </p:ext>
            </p:extLst>
          </p:nvPr>
        </p:nvGraphicFramePr>
        <p:xfrm>
          <a:off x="2220259" y="2889125"/>
          <a:ext cx="8128000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1153">
                  <a:extLst>
                    <a:ext uri="{9D8B030D-6E8A-4147-A177-3AD203B41FA5}">
                      <a16:colId xmlns:a16="http://schemas.microsoft.com/office/drawing/2014/main" val="2409750519"/>
                    </a:ext>
                  </a:extLst>
                </a:gridCol>
                <a:gridCol w="6896847">
                  <a:extLst>
                    <a:ext uri="{9D8B030D-6E8A-4147-A177-3AD203B41FA5}">
                      <a16:colId xmlns:a16="http://schemas.microsoft.com/office/drawing/2014/main" val="35862356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ü"/>
                      </a:pPr>
                      <a:r>
                        <a:rPr lang="en-PH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Identify Goals per Area of Focus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48944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ü"/>
                      </a:pPr>
                      <a:r>
                        <a:rPr lang="en-PH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Select standard measures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02915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2315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AD58B77A-28B6-0959-F08A-32F0989F17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622" y="6035492"/>
            <a:ext cx="1438750" cy="54054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F120028-E0F0-5CB3-F5DF-E28B04963FAF}"/>
              </a:ext>
            </a:extLst>
          </p:cNvPr>
          <p:cNvSpPr/>
          <p:nvPr/>
        </p:nvSpPr>
        <p:spPr>
          <a:xfrm>
            <a:off x="0" y="0"/>
            <a:ext cx="12192000" cy="989345"/>
          </a:xfrm>
          <a:prstGeom prst="rect">
            <a:avLst/>
          </a:prstGeom>
          <a:gradFill flip="none" rotWithShape="1">
            <a:gsLst>
              <a:gs pos="0">
                <a:srgbClr val="006699">
                  <a:shade val="30000"/>
                  <a:satMod val="115000"/>
                </a:srgbClr>
              </a:gs>
              <a:gs pos="50000">
                <a:srgbClr val="006699">
                  <a:shade val="67500"/>
                  <a:satMod val="115000"/>
                </a:srgbClr>
              </a:gs>
              <a:gs pos="100000">
                <a:srgbClr val="006699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76CF355-3814-8E15-E00C-4F4A504CA9FB}"/>
              </a:ext>
            </a:extLst>
          </p:cNvPr>
          <p:cNvGrpSpPr/>
          <p:nvPr/>
        </p:nvGrpSpPr>
        <p:grpSpPr>
          <a:xfrm>
            <a:off x="11294400" y="140208"/>
            <a:ext cx="897600" cy="989345"/>
            <a:chOff x="11303544" y="292608"/>
            <a:chExt cx="897600" cy="989345"/>
          </a:xfrm>
        </p:grpSpPr>
        <p:sp>
          <p:nvSpPr>
            <p:cNvPr id="6" name="Google Shape;11;p2">
              <a:extLst>
                <a:ext uri="{FF2B5EF4-FFF2-40B4-BE49-F238E27FC236}">
                  <a16:creationId xmlns:a16="http://schemas.microsoft.com/office/drawing/2014/main" id="{8739C2D0-B1EF-D2B0-F38B-F47E1EF88501}"/>
                </a:ext>
              </a:extLst>
            </p:cNvPr>
            <p:cNvSpPr/>
            <p:nvPr/>
          </p:nvSpPr>
          <p:spPr>
            <a:xfrm flipH="1">
              <a:off x="11303544" y="292608"/>
              <a:ext cx="888456" cy="989345"/>
            </a:xfrm>
            <a:prstGeom prst="round1Rect">
              <a:avLst>
                <a:gd name="adj" fmla="val 16667"/>
              </a:avLst>
            </a:prstGeom>
            <a:solidFill>
              <a:schemeClr val="lt1">
                <a:alpha val="680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0;p2">
              <a:extLst>
                <a:ext uri="{FF2B5EF4-FFF2-40B4-BE49-F238E27FC236}">
                  <a16:creationId xmlns:a16="http://schemas.microsoft.com/office/drawing/2014/main" id="{A61B2F0A-6E0F-CBFD-1E2E-DC618D9B519D}"/>
                </a:ext>
              </a:extLst>
            </p:cNvPr>
            <p:cNvSpPr/>
            <p:nvPr/>
          </p:nvSpPr>
          <p:spPr>
            <a:xfrm flipH="1">
              <a:off x="11303544" y="292608"/>
              <a:ext cx="897600" cy="881948"/>
            </a:xfrm>
            <a:prstGeom prst="rtTriangl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85D0AB7B-BD0E-3DCB-C4BC-E54A9A471B11}"/>
              </a:ext>
            </a:extLst>
          </p:cNvPr>
          <p:cNvSpPr txBox="1"/>
          <p:nvPr/>
        </p:nvSpPr>
        <p:spPr>
          <a:xfrm>
            <a:off x="172866" y="422867"/>
            <a:ext cx="79312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GRANT APPLICATION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972A647A-46CE-187C-8F27-ECCD47346E4D}"/>
              </a:ext>
            </a:extLst>
          </p:cNvPr>
          <p:cNvSpPr/>
          <p:nvPr/>
        </p:nvSpPr>
        <p:spPr>
          <a:xfrm>
            <a:off x="914400" y="3810000"/>
            <a:ext cx="1084729" cy="1084729"/>
          </a:xfrm>
          <a:prstGeom prst="ellipse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939D8E-180A-C9A3-3B7B-AE5A0251CBAF}"/>
              </a:ext>
            </a:extLst>
          </p:cNvPr>
          <p:cNvSpPr txBox="1"/>
          <p:nvPr/>
        </p:nvSpPr>
        <p:spPr>
          <a:xfrm>
            <a:off x="1362635" y="3998259"/>
            <a:ext cx="63649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6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2EB590-86BD-CB11-C8A1-C6760448E660}"/>
              </a:ext>
            </a:extLst>
          </p:cNvPr>
          <p:cNvSpPr txBox="1"/>
          <p:nvPr/>
        </p:nvSpPr>
        <p:spPr>
          <a:xfrm>
            <a:off x="2079812" y="4186843"/>
            <a:ext cx="8408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000" dirty="0">
                <a:latin typeface="Arial" panose="020B0604020202020204" pitchFamily="34" charset="0"/>
                <a:cs typeface="Arial" panose="020B0604020202020204" pitchFamily="34" charset="0"/>
              </a:rPr>
              <a:t>BUDGET</a:t>
            </a:r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37580851-F52E-4FDB-65FA-BF48FCD7DA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890922"/>
              </p:ext>
            </p:extLst>
          </p:nvPr>
        </p:nvGraphicFramePr>
        <p:xfrm>
          <a:off x="2220259" y="5004796"/>
          <a:ext cx="8128000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1153">
                  <a:extLst>
                    <a:ext uri="{9D8B030D-6E8A-4147-A177-3AD203B41FA5}">
                      <a16:colId xmlns:a16="http://schemas.microsoft.com/office/drawing/2014/main" val="2409750519"/>
                    </a:ext>
                  </a:extLst>
                </a:gridCol>
                <a:gridCol w="6896847">
                  <a:extLst>
                    <a:ext uri="{9D8B030D-6E8A-4147-A177-3AD203B41FA5}">
                      <a16:colId xmlns:a16="http://schemas.microsoft.com/office/drawing/2014/main" val="35862356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ü"/>
                      </a:pPr>
                      <a:r>
                        <a:rPr lang="en-PH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Local currency; exchange rate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48944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ü"/>
                      </a:pPr>
                      <a:r>
                        <a:rPr lang="en-PH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List budget items; supporting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07655948"/>
                  </a:ext>
                </a:extLst>
              </a:tr>
            </a:tbl>
          </a:graphicData>
        </a:graphic>
      </p:graphicFrame>
      <p:grpSp>
        <p:nvGrpSpPr>
          <p:cNvPr id="12" name="Group 11">
            <a:extLst>
              <a:ext uri="{FF2B5EF4-FFF2-40B4-BE49-F238E27FC236}">
                <a16:creationId xmlns:a16="http://schemas.microsoft.com/office/drawing/2014/main" id="{16074B57-82FE-1508-43CD-567E5FFC5282}"/>
              </a:ext>
            </a:extLst>
          </p:cNvPr>
          <p:cNvGrpSpPr/>
          <p:nvPr/>
        </p:nvGrpSpPr>
        <p:grpSpPr>
          <a:xfrm>
            <a:off x="9723547" y="4574849"/>
            <a:ext cx="2053990" cy="2053990"/>
            <a:chOff x="9723547" y="4574849"/>
            <a:chExt cx="2053990" cy="205399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8526DC82-DFA7-A1E3-1E66-027AC83B6477}"/>
                </a:ext>
              </a:extLst>
            </p:cNvPr>
            <p:cNvSpPr/>
            <p:nvPr/>
          </p:nvSpPr>
          <p:spPr>
            <a:xfrm rot="175702">
              <a:off x="9723547" y="4574849"/>
              <a:ext cx="2053990" cy="205399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2649042-F94B-CC24-C7A7-35BBA6E6036F}"/>
                </a:ext>
              </a:extLst>
            </p:cNvPr>
            <p:cNvSpPr txBox="1"/>
            <p:nvPr/>
          </p:nvSpPr>
          <p:spPr>
            <a:xfrm rot="175702">
              <a:off x="9971884" y="4724055"/>
              <a:ext cx="1572743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PH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Include the </a:t>
              </a:r>
              <a:r>
                <a:rPr lang="en-PH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CV</a:t>
              </a:r>
              <a:r>
                <a:rPr lang="en-PH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of Vocational Training Team members!</a:t>
              </a:r>
              <a:endParaRPr lang="en-PH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8" name="Oval 17">
            <a:extLst>
              <a:ext uri="{FF2B5EF4-FFF2-40B4-BE49-F238E27FC236}">
                <a16:creationId xmlns:a16="http://schemas.microsoft.com/office/drawing/2014/main" id="{56F9E7E8-86BD-024A-6ADA-6CF9AE5BAB1B}"/>
              </a:ext>
            </a:extLst>
          </p:cNvPr>
          <p:cNvSpPr/>
          <p:nvPr/>
        </p:nvSpPr>
        <p:spPr>
          <a:xfrm>
            <a:off x="914400" y="1694329"/>
            <a:ext cx="1084729" cy="1084729"/>
          </a:xfrm>
          <a:prstGeom prst="ellipse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0F0CC77-B32E-C88F-2015-16DA0B0DE30A}"/>
              </a:ext>
            </a:extLst>
          </p:cNvPr>
          <p:cNvSpPr txBox="1"/>
          <p:nvPr/>
        </p:nvSpPr>
        <p:spPr>
          <a:xfrm>
            <a:off x="1362635" y="1882588"/>
            <a:ext cx="63649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6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34592CC-69F7-87EC-A887-CBDC519FD473}"/>
              </a:ext>
            </a:extLst>
          </p:cNvPr>
          <p:cNvSpPr txBox="1"/>
          <p:nvPr/>
        </p:nvSpPr>
        <p:spPr>
          <a:xfrm>
            <a:off x="2079812" y="2071172"/>
            <a:ext cx="8408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000" dirty="0">
                <a:latin typeface="Arial" panose="020B0604020202020204" pitchFamily="34" charset="0"/>
                <a:cs typeface="Arial" panose="020B0604020202020204" pitchFamily="34" charset="0"/>
              </a:rPr>
              <a:t>PARTICIPANTS</a:t>
            </a:r>
          </a:p>
        </p:txBody>
      </p:sp>
      <p:graphicFrame>
        <p:nvGraphicFramePr>
          <p:cNvPr id="21" name="Table 11">
            <a:extLst>
              <a:ext uri="{FF2B5EF4-FFF2-40B4-BE49-F238E27FC236}">
                <a16:creationId xmlns:a16="http://schemas.microsoft.com/office/drawing/2014/main" id="{D256BFB6-012A-0D0A-92BE-864CB0BF21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3326013"/>
              </p:ext>
            </p:extLst>
          </p:nvPr>
        </p:nvGraphicFramePr>
        <p:xfrm>
          <a:off x="2220259" y="2889125"/>
          <a:ext cx="8127999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6480">
                  <a:extLst>
                    <a:ext uri="{9D8B030D-6E8A-4147-A177-3AD203B41FA5}">
                      <a16:colId xmlns:a16="http://schemas.microsoft.com/office/drawing/2014/main" val="2409750519"/>
                    </a:ext>
                  </a:extLst>
                </a:gridCol>
                <a:gridCol w="2557173">
                  <a:extLst>
                    <a:ext uri="{9D8B030D-6E8A-4147-A177-3AD203B41FA5}">
                      <a16:colId xmlns:a16="http://schemas.microsoft.com/office/drawing/2014/main" val="1019167463"/>
                    </a:ext>
                  </a:extLst>
                </a:gridCol>
                <a:gridCol w="2557173">
                  <a:extLst>
                    <a:ext uri="{9D8B030D-6E8A-4147-A177-3AD203B41FA5}">
                      <a16:colId xmlns:a16="http://schemas.microsoft.com/office/drawing/2014/main" val="1688673540"/>
                    </a:ext>
                  </a:extLst>
                </a:gridCol>
                <a:gridCol w="2557173">
                  <a:extLst>
                    <a:ext uri="{9D8B030D-6E8A-4147-A177-3AD203B41FA5}">
                      <a16:colId xmlns:a16="http://schemas.microsoft.com/office/drawing/2014/main" val="35862356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ü"/>
                      </a:pPr>
                      <a:r>
                        <a:rPr lang="en-PH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Cooperating Organizations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ü"/>
                      </a:pPr>
                      <a:r>
                        <a:rPr lang="en-PH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Vocational training team leaders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ü"/>
                      </a:pPr>
                      <a:r>
                        <a:rPr lang="en-PH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Volunteer travelers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48944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ü"/>
                      </a:pPr>
                      <a:r>
                        <a:rPr lang="en-PH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Scholarship candidates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ü"/>
                      </a:pPr>
                      <a:r>
                        <a:rPr lang="en-PH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Any additional Partners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ü"/>
                      </a:pPr>
                      <a:r>
                        <a:rPr lang="en-PH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Participating Clubs or Districts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02915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66939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AD58B77A-28B6-0959-F08A-32F0989F17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622" y="6035492"/>
            <a:ext cx="1438750" cy="54054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F120028-E0F0-5CB3-F5DF-E28B04963FAF}"/>
              </a:ext>
            </a:extLst>
          </p:cNvPr>
          <p:cNvSpPr/>
          <p:nvPr/>
        </p:nvSpPr>
        <p:spPr>
          <a:xfrm>
            <a:off x="0" y="0"/>
            <a:ext cx="12192000" cy="989345"/>
          </a:xfrm>
          <a:prstGeom prst="rect">
            <a:avLst/>
          </a:prstGeom>
          <a:gradFill flip="none" rotWithShape="1">
            <a:gsLst>
              <a:gs pos="0">
                <a:srgbClr val="006699">
                  <a:shade val="30000"/>
                  <a:satMod val="115000"/>
                </a:srgbClr>
              </a:gs>
              <a:gs pos="50000">
                <a:srgbClr val="006699">
                  <a:shade val="67500"/>
                  <a:satMod val="115000"/>
                </a:srgbClr>
              </a:gs>
              <a:gs pos="100000">
                <a:srgbClr val="006699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76CF355-3814-8E15-E00C-4F4A504CA9FB}"/>
              </a:ext>
            </a:extLst>
          </p:cNvPr>
          <p:cNvGrpSpPr/>
          <p:nvPr/>
        </p:nvGrpSpPr>
        <p:grpSpPr>
          <a:xfrm>
            <a:off x="11294400" y="140208"/>
            <a:ext cx="897600" cy="989345"/>
            <a:chOff x="11303544" y="292608"/>
            <a:chExt cx="897600" cy="989345"/>
          </a:xfrm>
        </p:grpSpPr>
        <p:sp>
          <p:nvSpPr>
            <p:cNvPr id="6" name="Google Shape;11;p2">
              <a:extLst>
                <a:ext uri="{FF2B5EF4-FFF2-40B4-BE49-F238E27FC236}">
                  <a16:creationId xmlns:a16="http://schemas.microsoft.com/office/drawing/2014/main" id="{8739C2D0-B1EF-D2B0-F38B-F47E1EF88501}"/>
                </a:ext>
              </a:extLst>
            </p:cNvPr>
            <p:cNvSpPr/>
            <p:nvPr/>
          </p:nvSpPr>
          <p:spPr>
            <a:xfrm flipH="1">
              <a:off x="11303544" y="292608"/>
              <a:ext cx="888456" cy="989345"/>
            </a:xfrm>
            <a:prstGeom prst="round1Rect">
              <a:avLst>
                <a:gd name="adj" fmla="val 16667"/>
              </a:avLst>
            </a:prstGeom>
            <a:solidFill>
              <a:schemeClr val="lt1">
                <a:alpha val="680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0;p2">
              <a:extLst>
                <a:ext uri="{FF2B5EF4-FFF2-40B4-BE49-F238E27FC236}">
                  <a16:creationId xmlns:a16="http://schemas.microsoft.com/office/drawing/2014/main" id="{A61B2F0A-6E0F-CBFD-1E2E-DC618D9B519D}"/>
                </a:ext>
              </a:extLst>
            </p:cNvPr>
            <p:cNvSpPr/>
            <p:nvPr/>
          </p:nvSpPr>
          <p:spPr>
            <a:xfrm flipH="1">
              <a:off x="11303544" y="292608"/>
              <a:ext cx="897600" cy="881948"/>
            </a:xfrm>
            <a:prstGeom prst="rtTriangl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85D0AB7B-BD0E-3DCB-C4BC-E54A9A471B11}"/>
              </a:ext>
            </a:extLst>
          </p:cNvPr>
          <p:cNvSpPr txBox="1"/>
          <p:nvPr/>
        </p:nvSpPr>
        <p:spPr>
          <a:xfrm>
            <a:off x="172866" y="422867"/>
            <a:ext cx="79312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GRANT APPLICATION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972A647A-46CE-187C-8F27-ECCD47346E4D}"/>
              </a:ext>
            </a:extLst>
          </p:cNvPr>
          <p:cNvSpPr/>
          <p:nvPr/>
        </p:nvSpPr>
        <p:spPr>
          <a:xfrm>
            <a:off x="914400" y="3810000"/>
            <a:ext cx="1084729" cy="1084729"/>
          </a:xfrm>
          <a:prstGeom prst="ellipse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939D8E-180A-C9A3-3B7B-AE5A0251CBAF}"/>
              </a:ext>
            </a:extLst>
          </p:cNvPr>
          <p:cNvSpPr txBox="1"/>
          <p:nvPr/>
        </p:nvSpPr>
        <p:spPr>
          <a:xfrm>
            <a:off x="846734" y="3998259"/>
            <a:ext cx="115239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6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2EB590-86BD-CB11-C8A1-C6760448E660}"/>
              </a:ext>
            </a:extLst>
          </p:cNvPr>
          <p:cNvSpPr txBox="1"/>
          <p:nvPr/>
        </p:nvSpPr>
        <p:spPr>
          <a:xfrm>
            <a:off x="2079812" y="4186843"/>
            <a:ext cx="8408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000" dirty="0">
                <a:latin typeface="Arial" panose="020B0604020202020204" pitchFamily="34" charset="0"/>
                <a:cs typeface="Arial" panose="020B0604020202020204" pitchFamily="34" charset="0"/>
              </a:rPr>
              <a:t>SUSTAINABILITY</a:t>
            </a:r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37580851-F52E-4FDB-65FA-BF48FCD7DA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8363042"/>
              </p:ext>
            </p:extLst>
          </p:nvPr>
        </p:nvGraphicFramePr>
        <p:xfrm>
          <a:off x="2220259" y="5004796"/>
          <a:ext cx="8128000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1153">
                  <a:extLst>
                    <a:ext uri="{9D8B030D-6E8A-4147-A177-3AD203B41FA5}">
                      <a16:colId xmlns:a16="http://schemas.microsoft.com/office/drawing/2014/main" val="2409750519"/>
                    </a:ext>
                  </a:extLst>
                </a:gridCol>
                <a:gridCol w="6896847">
                  <a:extLst>
                    <a:ext uri="{9D8B030D-6E8A-4147-A177-3AD203B41FA5}">
                      <a16:colId xmlns:a16="http://schemas.microsoft.com/office/drawing/2014/main" val="35862356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ü"/>
                      </a:pPr>
                      <a:r>
                        <a:rPr lang="en-PH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 the project sustainable?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48944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ü"/>
                      </a:pPr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Think “local” in everything </a:t>
                      </a:r>
                      <a:endParaRPr lang="en-PH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34972023"/>
                  </a:ext>
                </a:extLst>
              </a:tr>
            </a:tbl>
          </a:graphicData>
        </a:graphic>
      </p:graphicFrame>
      <p:grpSp>
        <p:nvGrpSpPr>
          <p:cNvPr id="13" name="Group 12">
            <a:extLst>
              <a:ext uri="{FF2B5EF4-FFF2-40B4-BE49-F238E27FC236}">
                <a16:creationId xmlns:a16="http://schemas.microsoft.com/office/drawing/2014/main" id="{EF155998-3EC0-CB4F-C6CA-0BEDE285FAEF}"/>
              </a:ext>
            </a:extLst>
          </p:cNvPr>
          <p:cNvGrpSpPr/>
          <p:nvPr/>
        </p:nvGrpSpPr>
        <p:grpSpPr>
          <a:xfrm>
            <a:off x="9723547" y="4574849"/>
            <a:ext cx="2053990" cy="2053990"/>
            <a:chOff x="9723547" y="4574849"/>
            <a:chExt cx="2053990" cy="205399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8526DC82-DFA7-A1E3-1E66-027AC83B6477}"/>
                </a:ext>
              </a:extLst>
            </p:cNvPr>
            <p:cNvSpPr/>
            <p:nvPr/>
          </p:nvSpPr>
          <p:spPr>
            <a:xfrm rot="175702">
              <a:off x="9723547" y="4574849"/>
              <a:ext cx="2053990" cy="205399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2649042-F94B-CC24-C7A7-35BBA6E6036F}"/>
                </a:ext>
              </a:extLst>
            </p:cNvPr>
            <p:cNvSpPr txBox="1"/>
            <p:nvPr/>
          </p:nvSpPr>
          <p:spPr>
            <a:xfrm rot="175702">
              <a:off x="9971884" y="5001053"/>
              <a:ext cx="157274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PH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How will the </a:t>
              </a:r>
              <a:r>
                <a:rPr lang="en-PH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budget</a:t>
              </a:r>
              <a:r>
                <a:rPr lang="en-PH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affect sustainability???</a:t>
              </a:r>
              <a:endParaRPr lang="en-PH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8" name="Oval 17">
            <a:extLst>
              <a:ext uri="{FF2B5EF4-FFF2-40B4-BE49-F238E27FC236}">
                <a16:creationId xmlns:a16="http://schemas.microsoft.com/office/drawing/2014/main" id="{56F9E7E8-86BD-024A-6ADA-6CF9AE5BAB1B}"/>
              </a:ext>
            </a:extLst>
          </p:cNvPr>
          <p:cNvSpPr/>
          <p:nvPr/>
        </p:nvSpPr>
        <p:spPr>
          <a:xfrm>
            <a:off x="914400" y="1694329"/>
            <a:ext cx="1084729" cy="1084729"/>
          </a:xfrm>
          <a:prstGeom prst="ellipse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0F0CC77-B32E-C88F-2015-16DA0B0DE30A}"/>
              </a:ext>
            </a:extLst>
          </p:cNvPr>
          <p:cNvSpPr txBox="1"/>
          <p:nvPr/>
        </p:nvSpPr>
        <p:spPr>
          <a:xfrm>
            <a:off x="1362635" y="1882588"/>
            <a:ext cx="63649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6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34592CC-69F7-87EC-A887-CBDC519FD473}"/>
              </a:ext>
            </a:extLst>
          </p:cNvPr>
          <p:cNvSpPr txBox="1"/>
          <p:nvPr/>
        </p:nvSpPr>
        <p:spPr>
          <a:xfrm>
            <a:off x="2079812" y="2071172"/>
            <a:ext cx="8408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000" dirty="0">
                <a:latin typeface="Arial" panose="020B0604020202020204" pitchFamily="34" charset="0"/>
                <a:cs typeface="Arial" panose="020B0604020202020204" pitchFamily="34" charset="0"/>
              </a:rPr>
              <a:t>FUNDING</a:t>
            </a:r>
          </a:p>
        </p:txBody>
      </p:sp>
      <p:graphicFrame>
        <p:nvGraphicFramePr>
          <p:cNvPr id="21" name="Table 11">
            <a:extLst>
              <a:ext uri="{FF2B5EF4-FFF2-40B4-BE49-F238E27FC236}">
                <a16:creationId xmlns:a16="http://schemas.microsoft.com/office/drawing/2014/main" id="{D256BFB6-012A-0D0A-92BE-864CB0BF21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6118499"/>
              </p:ext>
            </p:extLst>
          </p:nvPr>
        </p:nvGraphicFramePr>
        <p:xfrm>
          <a:off x="2220259" y="2889125"/>
          <a:ext cx="8128000" cy="57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1153">
                  <a:extLst>
                    <a:ext uri="{9D8B030D-6E8A-4147-A177-3AD203B41FA5}">
                      <a16:colId xmlns:a16="http://schemas.microsoft.com/office/drawing/2014/main" val="2409750519"/>
                    </a:ext>
                  </a:extLst>
                </a:gridCol>
                <a:gridCol w="6896847">
                  <a:extLst>
                    <a:ext uri="{9D8B030D-6E8A-4147-A177-3AD203B41FA5}">
                      <a16:colId xmlns:a16="http://schemas.microsoft.com/office/drawing/2014/main" val="35862356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ü"/>
                      </a:pPr>
                      <a:r>
                        <a:rPr lang="en-PH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List your funding sources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48944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44438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AD58B77A-28B6-0959-F08A-32F0989F17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622" y="6035492"/>
            <a:ext cx="1438750" cy="54054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F120028-E0F0-5CB3-F5DF-E28B04963FAF}"/>
              </a:ext>
            </a:extLst>
          </p:cNvPr>
          <p:cNvSpPr/>
          <p:nvPr/>
        </p:nvSpPr>
        <p:spPr>
          <a:xfrm>
            <a:off x="0" y="0"/>
            <a:ext cx="12192000" cy="989345"/>
          </a:xfrm>
          <a:prstGeom prst="rect">
            <a:avLst/>
          </a:prstGeom>
          <a:gradFill flip="none" rotWithShape="1">
            <a:gsLst>
              <a:gs pos="0">
                <a:srgbClr val="006699">
                  <a:shade val="30000"/>
                  <a:satMod val="115000"/>
                </a:srgbClr>
              </a:gs>
              <a:gs pos="50000">
                <a:srgbClr val="006699">
                  <a:shade val="67500"/>
                  <a:satMod val="115000"/>
                </a:srgbClr>
              </a:gs>
              <a:gs pos="100000">
                <a:srgbClr val="006699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76CF355-3814-8E15-E00C-4F4A504CA9FB}"/>
              </a:ext>
            </a:extLst>
          </p:cNvPr>
          <p:cNvGrpSpPr/>
          <p:nvPr/>
        </p:nvGrpSpPr>
        <p:grpSpPr>
          <a:xfrm>
            <a:off x="11294400" y="140208"/>
            <a:ext cx="897600" cy="989345"/>
            <a:chOff x="11303544" y="292608"/>
            <a:chExt cx="897600" cy="989345"/>
          </a:xfrm>
        </p:grpSpPr>
        <p:sp>
          <p:nvSpPr>
            <p:cNvPr id="6" name="Google Shape;11;p2">
              <a:extLst>
                <a:ext uri="{FF2B5EF4-FFF2-40B4-BE49-F238E27FC236}">
                  <a16:creationId xmlns:a16="http://schemas.microsoft.com/office/drawing/2014/main" id="{8739C2D0-B1EF-D2B0-F38B-F47E1EF88501}"/>
                </a:ext>
              </a:extLst>
            </p:cNvPr>
            <p:cNvSpPr/>
            <p:nvPr/>
          </p:nvSpPr>
          <p:spPr>
            <a:xfrm flipH="1">
              <a:off x="11303544" y="292608"/>
              <a:ext cx="888456" cy="989345"/>
            </a:xfrm>
            <a:prstGeom prst="round1Rect">
              <a:avLst>
                <a:gd name="adj" fmla="val 16667"/>
              </a:avLst>
            </a:prstGeom>
            <a:solidFill>
              <a:schemeClr val="lt1">
                <a:alpha val="680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0;p2">
              <a:extLst>
                <a:ext uri="{FF2B5EF4-FFF2-40B4-BE49-F238E27FC236}">
                  <a16:creationId xmlns:a16="http://schemas.microsoft.com/office/drawing/2014/main" id="{A61B2F0A-6E0F-CBFD-1E2E-DC618D9B519D}"/>
                </a:ext>
              </a:extLst>
            </p:cNvPr>
            <p:cNvSpPr/>
            <p:nvPr/>
          </p:nvSpPr>
          <p:spPr>
            <a:xfrm flipH="1">
              <a:off x="11303544" y="292608"/>
              <a:ext cx="897600" cy="881948"/>
            </a:xfrm>
            <a:prstGeom prst="rtTriangl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85D0AB7B-BD0E-3DCB-C4BC-E54A9A471B11}"/>
              </a:ext>
            </a:extLst>
          </p:cNvPr>
          <p:cNvSpPr txBox="1"/>
          <p:nvPr/>
        </p:nvSpPr>
        <p:spPr>
          <a:xfrm>
            <a:off x="172866" y="422867"/>
            <a:ext cx="79312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GRANT APPLICATION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972A647A-46CE-187C-8F27-ECCD47346E4D}"/>
              </a:ext>
            </a:extLst>
          </p:cNvPr>
          <p:cNvSpPr/>
          <p:nvPr/>
        </p:nvSpPr>
        <p:spPr>
          <a:xfrm>
            <a:off x="914400" y="3810000"/>
            <a:ext cx="1084729" cy="1084729"/>
          </a:xfrm>
          <a:prstGeom prst="ellipse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939D8E-180A-C9A3-3B7B-AE5A0251CBAF}"/>
              </a:ext>
            </a:extLst>
          </p:cNvPr>
          <p:cNvSpPr txBox="1"/>
          <p:nvPr/>
        </p:nvSpPr>
        <p:spPr>
          <a:xfrm>
            <a:off x="846734" y="3998259"/>
            <a:ext cx="115239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6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2EB590-86BD-CB11-C8A1-C6760448E660}"/>
              </a:ext>
            </a:extLst>
          </p:cNvPr>
          <p:cNvSpPr txBox="1"/>
          <p:nvPr/>
        </p:nvSpPr>
        <p:spPr>
          <a:xfrm>
            <a:off x="2079812" y="4186843"/>
            <a:ext cx="8408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AUTHORIZATIONS</a:t>
            </a:r>
            <a:endParaRPr lang="en-PH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37580851-F52E-4FDB-65FA-BF48FCD7DA93}"/>
              </a:ext>
            </a:extLst>
          </p:cNvPr>
          <p:cNvGraphicFramePr>
            <a:graphicFrameLocks noGrp="1"/>
          </p:cNvGraphicFramePr>
          <p:nvPr/>
        </p:nvGraphicFramePr>
        <p:xfrm>
          <a:off x="2220259" y="5004796"/>
          <a:ext cx="8128000" cy="57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1153">
                  <a:extLst>
                    <a:ext uri="{9D8B030D-6E8A-4147-A177-3AD203B41FA5}">
                      <a16:colId xmlns:a16="http://schemas.microsoft.com/office/drawing/2014/main" val="2409750519"/>
                    </a:ext>
                  </a:extLst>
                </a:gridCol>
                <a:gridCol w="6896847">
                  <a:extLst>
                    <a:ext uri="{9D8B030D-6E8A-4147-A177-3AD203B41FA5}">
                      <a16:colId xmlns:a16="http://schemas.microsoft.com/office/drawing/2014/main" val="35862356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ü"/>
                      </a:pPr>
                      <a:r>
                        <a:rPr lang="en-PH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 the project sustainable?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48944322"/>
                  </a:ext>
                </a:extLst>
              </a:tr>
            </a:tbl>
          </a:graphicData>
        </a:graphic>
      </p:graphicFrame>
      <p:grpSp>
        <p:nvGrpSpPr>
          <p:cNvPr id="13" name="Group 12">
            <a:extLst>
              <a:ext uri="{FF2B5EF4-FFF2-40B4-BE49-F238E27FC236}">
                <a16:creationId xmlns:a16="http://schemas.microsoft.com/office/drawing/2014/main" id="{EF155998-3EC0-CB4F-C6CA-0BEDE285FAEF}"/>
              </a:ext>
            </a:extLst>
          </p:cNvPr>
          <p:cNvGrpSpPr/>
          <p:nvPr/>
        </p:nvGrpSpPr>
        <p:grpSpPr>
          <a:xfrm>
            <a:off x="9723547" y="4574849"/>
            <a:ext cx="2053990" cy="2053990"/>
            <a:chOff x="9723547" y="4574849"/>
            <a:chExt cx="2053990" cy="205399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8526DC82-DFA7-A1E3-1E66-027AC83B6477}"/>
                </a:ext>
              </a:extLst>
            </p:cNvPr>
            <p:cNvSpPr/>
            <p:nvPr/>
          </p:nvSpPr>
          <p:spPr>
            <a:xfrm rot="175702">
              <a:off x="9723547" y="4574849"/>
              <a:ext cx="2053990" cy="205399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2649042-F94B-CC24-C7A7-35BBA6E6036F}"/>
                </a:ext>
              </a:extLst>
            </p:cNvPr>
            <p:cNvSpPr txBox="1"/>
            <p:nvPr/>
          </p:nvSpPr>
          <p:spPr>
            <a:xfrm rot="175702">
              <a:off x="9971884" y="5001053"/>
              <a:ext cx="157274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PH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How will the </a:t>
              </a:r>
              <a:r>
                <a:rPr lang="en-PH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budget</a:t>
              </a:r>
              <a:r>
                <a:rPr lang="en-PH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affect sustainability???</a:t>
              </a:r>
              <a:endParaRPr lang="en-PH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8" name="Oval 17">
            <a:extLst>
              <a:ext uri="{FF2B5EF4-FFF2-40B4-BE49-F238E27FC236}">
                <a16:creationId xmlns:a16="http://schemas.microsoft.com/office/drawing/2014/main" id="{56F9E7E8-86BD-024A-6ADA-6CF9AE5BAB1B}"/>
              </a:ext>
            </a:extLst>
          </p:cNvPr>
          <p:cNvSpPr/>
          <p:nvPr/>
        </p:nvSpPr>
        <p:spPr>
          <a:xfrm>
            <a:off x="914400" y="1694329"/>
            <a:ext cx="1084729" cy="1084729"/>
          </a:xfrm>
          <a:prstGeom prst="ellipse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0F0CC77-B32E-C88F-2015-16DA0B0DE30A}"/>
              </a:ext>
            </a:extLst>
          </p:cNvPr>
          <p:cNvSpPr txBox="1"/>
          <p:nvPr/>
        </p:nvSpPr>
        <p:spPr>
          <a:xfrm>
            <a:off x="914400" y="1882588"/>
            <a:ext cx="108472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6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34592CC-69F7-87EC-A887-CBDC519FD473}"/>
              </a:ext>
            </a:extLst>
          </p:cNvPr>
          <p:cNvSpPr txBox="1"/>
          <p:nvPr/>
        </p:nvSpPr>
        <p:spPr>
          <a:xfrm>
            <a:off x="2079812" y="2071172"/>
            <a:ext cx="8408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000" dirty="0">
                <a:latin typeface="Arial" panose="020B0604020202020204" pitchFamily="34" charset="0"/>
                <a:cs typeface="Arial" panose="020B0604020202020204" pitchFamily="34" charset="0"/>
              </a:rPr>
              <a:t>REVIEW AND LOCK</a:t>
            </a:r>
          </a:p>
        </p:txBody>
      </p:sp>
      <p:graphicFrame>
        <p:nvGraphicFramePr>
          <p:cNvPr id="21" name="Table 11">
            <a:extLst>
              <a:ext uri="{FF2B5EF4-FFF2-40B4-BE49-F238E27FC236}">
                <a16:creationId xmlns:a16="http://schemas.microsoft.com/office/drawing/2014/main" id="{D256BFB6-012A-0D0A-92BE-864CB0BF21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549479"/>
              </p:ext>
            </p:extLst>
          </p:nvPr>
        </p:nvGraphicFramePr>
        <p:xfrm>
          <a:off x="2220259" y="2889125"/>
          <a:ext cx="8128000" cy="1066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1153">
                  <a:extLst>
                    <a:ext uri="{9D8B030D-6E8A-4147-A177-3AD203B41FA5}">
                      <a16:colId xmlns:a16="http://schemas.microsoft.com/office/drawing/2014/main" val="2409750519"/>
                    </a:ext>
                  </a:extLst>
                </a:gridCol>
                <a:gridCol w="6896847">
                  <a:extLst>
                    <a:ext uri="{9D8B030D-6E8A-4147-A177-3AD203B41FA5}">
                      <a16:colId xmlns:a16="http://schemas.microsoft.com/office/drawing/2014/main" val="35862356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ü"/>
                      </a:pPr>
                      <a:r>
                        <a:rPr lang="en-PH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Lock in your responses to all the tabs in the application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48944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25550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AD58B77A-28B6-0959-F08A-32F0989F17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622" y="6035492"/>
            <a:ext cx="1438750" cy="54054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F120028-E0F0-5CB3-F5DF-E28B04963FAF}"/>
              </a:ext>
            </a:extLst>
          </p:cNvPr>
          <p:cNvSpPr/>
          <p:nvPr/>
        </p:nvSpPr>
        <p:spPr>
          <a:xfrm>
            <a:off x="0" y="0"/>
            <a:ext cx="12192000" cy="989345"/>
          </a:xfrm>
          <a:prstGeom prst="rect">
            <a:avLst/>
          </a:prstGeom>
          <a:gradFill flip="none" rotWithShape="1">
            <a:gsLst>
              <a:gs pos="0">
                <a:srgbClr val="006699">
                  <a:shade val="30000"/>
                  <a:satMod val="115000"/>
                </a:srgbClr>
              </a:gs>
              <a:gs pos="50000">
                <a:srgbClr val="006699">
                  <a:shade val="67500"/>
                  <a:satMod val="115000"/>
                </a:srgbClr>
              </a:gs>
              <a:gs pos="100000">
                <a:srgbClr val="006699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76CF355-3814-8E15-E00C-4F4A504CA9FB}"/>
              </a:ext>
            </a:extLst>
          </p:cNvPr>
          <p:cNvGrpSpPr/>
          <p:nvPr/>
        </p:nvGrpSpPr>
        <p:grpSpPr>
          <a:xfrm>
            <a:off x="11294400" y="140208"/>
            <a:ext cx="897600" cy="989345"/>
            <a:chOff x="11303544" y="292608"/>
            <a:chExt cx="897600" cy="989345"/>
          </a:xfrm>
        </p:grpSpPr>
        <p:sp>
          <p:nvSpPr>
            <p:cNvPr id="6" name="Google Shape;11;p2">
              <a:extLst>
                <a:ext uri="{FF2B5EF4-FFF2-40B4-BE49-F238E27FC236}">
                  <a16:creationId xmlns:a16="http://schemas.microsoft.com/office/drawing/2014/main" id="{8739C2D0-B1EF-D2B0-F38B-F47E1EF88501}"/>
                </a:ext>
              </a:extLst>
            </p:cNvPr>
            <p:cNvSpPr/>
            <p:nvPr/>
          </p:nvSpPr>
          <p:spPr>
            <a:xfrm flipH="1">
              <a:off x="11303544" y="292608"/>
              <a:ext cx="888456" cy="989345"/>
            </a:xfrm>
            <a:prstGeom prst="round1Rect">
              <a:avLst>
                <a:gd name="adj" fmla="val 16667"/>
              </a:avLst>
            </a:prstGeom>
            <a:solidFill>
              <a:schemeClr val="lt1">
                <a:alpha val="680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0;p2">
              <a:extLst>
                <a:ext uri="{FF2B5EF4-FFF2-40B4-BE49-F238E27FC236}">
                  <a16:creationId xmlns:a16="http://schemas.microsoft.com/office/drawing/2014/main" id="{A61B2F0A-6E0F-CBFD-1E2E-DC618D9B519D}"/>
                </a:ext>
              </a:extLst>
            </p:cNvPr>
            <p:cNvSpPr/>
            <p:nvPr/>
          </p:nvSpPr>
          <p:spPr>
            <a:xfrm flipH="1">
              <a:off x="11303544" y="292608"/>
              <a:ext cx="897600" cy="881948"/>
            </a:xfrm>
            <a:prstGeom prst="rtTriangl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85D0AB7B-BD0E-3DCB-C4BC-E54A9A471B11}"/>
              </a:ext>
            </a:extLst>
          </p:cNvPr>
          <p:cNvSpPr txBox="1"/>
          <p:nvPr/>
        </p:nvSpPr>
        <p:spPr>
          <a:xfrm>
            <a:off x="172866" y="422867"/>
            <a:ext cx="79312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TIMELINE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763B8F5-F800-42A1-0E00-A807A0522442}"/>
              </a:ext>
            </a:extLst>
          </p:cNvPr>
          <p:cNvSpPr txBox="1"/>
          <p:nvPr/>
        </p:nvSpPr>
        <p:spPr>
          <a:xfrm>
            <a:off x="753600" y="1412212"/>
            <a:ext cx="10684800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Most global grant applications are reviewed within 2-4 weeks AFTER submission.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Applications that request a match of more than $50,000 may be subject to further review.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If additional information is needed, your regional grants officer will discuss the project with you and may also recommend ways to enhance your project plan.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PH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6945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hape, arrow&#10;&#10;Description automatically generated">
            <a:extLst>
              <a:ext uri="{FF2B5EF4-FFF2-40B4-BE49-F238E27FC236}">
                <a16:creationId xmlns:a16="http://schemas.microsoft.com/office/drawing/2014/main" id="{1A5FCB89-8454-AE98-A314-BCF58C08719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EDEDED"/>
              </a:clrFrom>
              <a:clrTo>
                <a:srgbClr val="EDEDED">
                  <a:alpha val="0"/>
                </a:srgbClr>
              </a:clrTo>
            </a:clrChange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2678" y="0"/>
            <a:ext cx="6706310" cy="6858000"/>
          </a:xfrm>
          <a:prstGeom prst="rect">
            <a:avLst/>
          </a:prstGeom>
        </p:spPr>
      </p:pic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AD58B77A-28B6-0959-F08A-32F0989F17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622" y="6035492"/>
            <a:ext cx="1438750" cy="54054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F120028-E0F0-5CB3-F5DF-E28B04963FAF}"/>
              </a:ext>
            </a:extLst>
          </p:cNvPr>
          <p:cNvSpPr/>
          <p:nvPr/>
        </p:nvSpPr>
        <p:spPr>
          <a:xfrm>
            <a:off x="0" y="0"/>
            <a:ext cx="12192000" cy="989345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76CF355-3814-8E15-E00C-4F4A504CA9FB}"/>
              </a:ext>
            </a:extLst>
          </p:cNvPr>
          <p:cNvGrpSpPr/>
          <p:nvPr/>
        </p:nvGrpSpPr>
        <p:grpSpPr>
          <a:xfrm>
            <a:off x="11294400" y="140208"/>
            <a:ext cx="897600" cy="989345"/>
            <a:chOff x="11303544" y="292608"/>
            <a:chExt cx="897600" cy="989345"/>
          </a:xfrm>
        </p:grpSpPr>
        <p:sp>
          <p:nvSpPr>
            <p:cNvPr id="6" name="Google Shape;11;p2">
              <a:extLst>
                <a:ext uri="{FF2B5EF4-FFF2-40B4-BE49-F238E27FC236}">
                  <a16:creationId xmlns:a16="http://schemas.microsoft.com/office/drawing/2014/main" id="{8739C2D0-B1EF-D2B0-F38B-F47E1EF88501}"/>
                </a:ext>
              </a:extLst>
            </p:cNvPr>
            <p:cNvSpPr/>
            <p:nvPr/>
          </p:nvSpPr>
          <p:spPr>
            <a:xfrm flipH="1">
              <a:off x="11303544" y="292608"/>
              <a:ext cx="888456" cy="989345"/>
            </a:xfrm>
            <a:prstGeom prst="round1Rect">
              <a:avLst>
                <a:gd name="adj" fmla="val 16667"/>
              </a:avLst>
            </a:prstGeom>
            <a:solidFill>
              <a:schemeClr val="lt1">
                <a:alpha val="680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0;p2">
              <a:extLst>
                <a:ext uri="{FF2B5EF4-FFF2-40B4-BE49-F238E27FC236}">
                  <a16:creationId xmlns:a16="http://schemas.microsoft.com/office/drawing/2014/main" id="{A61B2F0A-6E0F-CBFD-1E2E-DC618D9B519D}"/>
                </a:ext>
              </a:extLst>
            </p:cNvPr>
            <p:cNvSpPr/>
            <p:nvPr/>
          </p:nvSpPr>
          <p:spPr>
            <a:xfrm flipH="1">
              <a:off x="11303544" y="292608"/>
              <a:ext cx="897600" cy="881948"/>
            </a:xfrm>
            <a:prstGeom prst="rtTriangl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85D0AB7B-BD0E-3DCB-C4BC-E54A9A471B11}"/>
              </a:ext>
            </a:extLst>
          </p:cNvPr>
          <p:cNvSpPr txBox="1"/>
          <p:nvPr/>
        </p:nvSpPr>
        <p:spPr>
          <a:xfrm>
            <a:off x="172866" y="422867"/>
            <a:ext cx="79312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GRANT INELIGIBILITY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763B8F5-F800-42A1-0E00-A807A0522442}"/>
              </a:ext>
            </a:extLst>
          </p:cNvPr>
          <p:cNvSpPr txBox="1"/>
          <p:nvPr/>
        </p:nvSpPr>
        <p:spPr>
          <a:xfrm>
            <a:off x="753600" y="1412212"/>
            <a:ext cx="1068480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project doesn’t fit any of Rotary’s Areas of Focus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project has a high ris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k of failure or isn’t sustainable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project benefits another organization’s programs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community assessment was NOT conducted</a:t>
            </a:r>
            <a:endParaRPr lang="en-PH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8668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10F8482C-C891-D3B0-4E14-09E18F7A6AFC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4574" y="2731983"/>
            <a:ext cx="3844054" cy="3844054"/>
          </a:xfrm>
          <a:prstGeom prst="rect">
            <a:avLst/>
          </a:prstGeom>
        </p:spPr>
      </p:pic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AD58B77A-28B6-0959-F08A-32F0989F17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622" y="6035492"/>
            <a:ext cx="1438750" cy="54054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F120028-E0F0-5CB3-F5DF-E28B04963FAF}"/>
              </a:ext>
            </a:extLst>
          </p:cNvPr>
          <p:cNvSpPr/>
          <p:nvPr/>
        </p:nvSpPr>
        <p:spPr>
          <a:xfrm>
            <a:off x="0" y="0"/>
            <a:ext cx="12192000" cy="989345"/>
          </a:xfrm>
          <a:prstGeom prst="rect">
            <a:avLst/>
          </a:prstGeom>
          <a:gradFill flip="none" rotWithShape="1">
            <a:gsLst>
              <a:gs pos="0">
                <a:srgbClr val="006699">
                  <a:shade val="30000"/>
                  <a:satMod val="115000"/>
                </a:srgbClr>
              </a:gs>
              <a:gs pos="50000">
                <a:srgbClr val="006699">
                  <a:shade val="67500"/>
                  <a:satMod val="115000"/>
                </a:srgbClr>
              </a:gs>
              <a:gs pos="100000">
                <a:srgbClr val="006699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76CF355-3814-8E15-E00C-4F4A504CA9FB}"/>
              </a:ext>
            </a:extLst>
          </p:cNvPr>
          <p:cNvGrpSpPr/>
          <p:nvPr/>
        </p:nvGrpSpPr>
        <p:grpSpPr>
          <a:xfrm>
            <a:off x="11294400" y="140208"/>
            <a:ext cx="897600" cy="989345"/>
            <a:chOff x="11303544" y="292608"/>
            <a:chExt cx="897600" cy="989345"/>
          </a:xfrm>
        </p:grpSpPr>
        <p:sp>
          <p:nvSpPr>
            <p:cNvPr id="6" name="Google Shape;11;p2">
              <a:extLst>
                <a:ext uri="{FF2B5EF4-FFF2-40B4-BE49-F238E27FC236}">
                  <a16:creationId xmlns:a16="http://schemas.microsoft.com/office/drawing/2014/main" id="{8739C2D0-B1EF-D2B0-F38B-F47E1EF88501}"/>
                </a:ext>
              </a:extLst>
            </p:cNvPr>
            <p:cNvSpPr/>
            <p:nvPr/>
          </p:nvSpPr>
          <p:spPr>
            <a:xfrm flipH="1">
              <a:off x="11303544" y="292608"/>
              <a:ext cx="888456" cy="989345"/>
            </a:xfrm>
            <a:prstGeom prst="round1Rect">
              <a:avLst>
                <a:gd name="adj" fmla="val 16667"/>
              </a:avLst>
            </a:prstGeom>
            <a:solidFill>
              <a:schemeClr val="lt1">
                <a:alpha val="680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0;p2">
              <a:extLst>
                <a:ext uri="{FF2B5EF4-FFF2-40B4-BE49-F238E27FC236}">
                  <a16:creationId xmlns:a16="http://schemas.microsoft.com/office/drawing/2014/main" id="{A61B2F0A-6E0F-CBFD-1E2E-DC618D9B519D}"/>
                </a:ext>
              </a:extLst>
            </p:cNvPr>
            <p:cNvSpPr/>
            <p:nvPr/>
          </p:nvSpPr>
          <p:spPr>
            <a:xfrm flipH="1">
              <a:off x="11303544" y="292608"/>
              <a:ext cx="897600" cy="881948"/>
            </a:xfrm>
            <a:prstGeom prst="rtTriangl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85D0AB7B-BD0E-3DCB-C4BC-E54A9A471B11}"/>
              </a:ext>
            </a:extLst>
          </p:cNvPr>
          <p:cNvSpPr txBox="1"/>
          <p:nvPr/>
        </p:nvSpPr>
        <p:spPr>
          <a:xfrm>
            <a:off x="172866" y="422867"/>
            <a:ext cx="79312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763B8F5-F800-42A1-0E00-A807A0522442}"/>
              </a:ext>
            </a:extLst>
          </p:cNvPr>
          <p:cNvSpPr txBox="1"/>
          <p:nvPr/>
        </p:nvSpPr>
        <p:spPr>
          <a:xfrm>
            <a:off x="753600" y="1412212"/>
            <a:ext cx="1068480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Breakout into groups of 3-4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Read the Sample Grant Application worksheet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Groups will report their responses to the review questions.</a:t>
            </a:r>
            <a:endParaRPr lang="en-PH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6F9A7C3-A452-0494-6FF9-18F6B59694F9}"/>
              </a:ext>
            </a:extLst>
          </p:cNvPr>
          <p:cNvSpPr txBox="1"/>
          <p:nvPr/>
        </p:nvSpPr>
        <p:spPr>
          <a:xfrm>
            <a:off x="738405" y="3622499"/>
            <a:ext cx="739588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Review Questions:</a:t>
            </a:r>
          </a:p>
          <a:p>
            <a:pPr marL="514350" indent="-514350"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What is the project’s Area of Focus?</a:t>
            </a:r>
          </a:p>
          <a:p>
            <a:pPr marL="514350" indent="-514350"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Is the stated project goal sustainable?</a:t>
            </a:r>
          </a:p>
          <a:p>
            <a:pPr marL="514350" indent="-514350"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Are the project activities sustainable?</a:t>
            </a:r>
          </a:p>
          <a:p>
            <a:pPr marL="514350" indent="-514350"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 what month would you submit the application?</a:t>
            </a:r>
          </a:p>
          <a:p>
            <a:pPr marL="514350" indent="-514350"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Where is the host club located?</a:t>
            </a:r>
          </a:p>
          <a:p>
            <a:endParaRPr lang="en-PH" sz="2800" dirty="0"/>
          </a:p>
        </p:txBody>
      </p:sp>
    </p:spTree>
    <p:extLst>
      <p:ext uri="{BB962C8B-B14F-4D97-AF65-F5344CB8AC3E}">
        <p14:creationId xmlns:p14="http://schemas.microsoft.com/office/powerpoint/2010/main" val="12873483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72C264CB-13DD-0A0D-E0D1-3D3D7DF2C4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622" y="6035492"/>
            <a:ext cx="1438750" cy="54054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99A69FB-0DE1-C86C-09D3-CC7A2092EE3D}"/>
              </a:ext>
            </a:extLst>
          </p:cNvPr>
          <p:cNvSpPr txBox="1"/>
          <p:nvPr/>
        </p:nvSpPr>
        <p:spPr>
          <a:xfrm>
            <a:off x="1425389" y="1955669"/>
            <a:ext cx="934122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800" dirty="0">
                <a:latin typeface="Arial" panose="020B0604020202020204" pitchFamily="34" charset="0"/>
                <a:cs typeface="Arial" panose="020B0604020202020204" pitchFamily="34" charset="0"/>
              </a:rPr>
              <a:t>IMPLEMENT, MONITOR, AND EVALUATE YOUR PROJECT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4B36A8A-AF07-B01F-0591-0CA8AD3D6F1F}"/>
              </a:ext>
            </a:extLst>
          </p:cNvPr>
          <p:cNvSpPr/>
          <p:nvPr/>
        </p:nvSpPr>
        <p:spPr>
          <a:xfrm>
            <a:off x="2796988" y="3505196"/>
            <a:ext cx="9395012" cy="116541"/>
          </a:xfrm>
          <a:prstGeom prst="rect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6499978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AD58B77A-28B6-0959-F08A-32F0989F17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622" y="6035492"/>
            <a:ext cx="1438750" cy="54054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F120028-E0F0-5CB3-F5DF-E28B04963FAF}"/>
              </a:ext>
            </a:extLst>
          </p:cNvPr>
          <p:cNvSpPr/>
          <p:nvPr/>
        </p:nvSpPr>
        <p:spPr>
          <a:xfrm>
            <a:off x="0" y="0"/>
            <a:ext cx="12192000" cy="989345"/>
          </a:xfrm>
          <a:prstGeom prst="rect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dirty="0"/>
              <a:t>5.cd4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76CF355-3814-8E15-E00C-4F4A504CA9FB}"/>
              </a:ext>
            </a:extLst>
          </p:cNvPr>
          <p:cNvGrpSpPr/>
          <p:nvPr/>
        </p:nvGrpSpPr>
        <p:grpSpPr>
          <a:xfrm>
            <a:off x="11294400" y="140208"/>
            <a:ext cx="897600" cy="989345"/>
            <a:chOff x="11303544" y="292608"/>
            <a:chExt cx="897600" cy="989345"/>
          </a:xfrm>
        </p:grpSpPr>
        <p:sp>
          <p:nvSpPr>
            <p:cNvPr id="6" name="Google Shape;11;p2">
              <a:extLst>
                <a:ext uri="{FF2B5EF4-FFF2-40B4-BE49-F238E27FC236}">
                  <a16:creationId xmlns:a16="http://schemas.microsoft.com/office/drawing/2014/main" id="{8739C2D0-B1EF-D2B0-F38B-F47E1EF88501}"/>
                </a:ext>
              </a:extLst>
            </p:cNvPr>
            <p:cNvSpPr/>
            <p:nvPr/>
          </p:nvSpPr>
          <p:spPr>
            <a:xfrm flipH="1">
              <a:off x="11303544" y="292608"/>
              <a:ext cx="888456" cy="989345"/>
            </a:xfrm>
            <a:prstGeom prst="round1Rect">
              <a:avLst>
                <a:gd name="adj" fmla="val 16667"/>
              </a:avLst>
            </a:prstGeom>
            <a:solidFill>
              <a:schemeClr val="lt1">
                <a:alpha val="680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0;p2">
              <a:extLst>
                <a:ext uri="{FF2B5EF4-FFF2-40B4-BE49-F238E27FC236}">
                  <a16:creationId xmlns:a16="http://schemas.microsoft.com/office/drawing/2014/main" id="{A61B2F0A-6E0F-CBFD-1E2E-DC618D9B519D}"/>
                </a:ext>
              </a:extLst>
            </p:cNvPr>
            <p:cNvSpPr/>
            <p:nvPr/>
          </p:nvSpPr>
          <p:spPr>
            <a:xfrm flipH="1">
              <a:off x="11303544" y="292608"/>
              <a:ext cx="897600" cy="881948"/>
            </a:xfrm>
            <a:prstGeom prst="rtTriangl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85D0AB7B-BD0E-3DCB-C4BC-E54A9A471B11}"/>
              </a:ext>
            </a:extLst>
          </p:cNvPr>
          <p:cNvSpPr txBox="1"/>
          <p:nvPr/>
        </p:nvSpPr>
        <p:spPr>
          <a:xfrm>
            <a:off x="172866" y="422867"/>
            <a:ext cx="79312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OBJECTIVES</a:t>
            </a: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D510C715-F7C2-181C-618D-2113C70CD6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1675474"/>
              </p:ext>
            </p:extLst>
          </p:nvPr>
        </p:nvGraphicFramePr>
        <p:xfrm>
          <a:off x="883588" y="1983689"/>
          <a:ext cx="10424823" cy="3230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47753">
                  <a:extLst>
                    <a:ext uri="{9D8B030D-6E8A-4147-A177-3AD203B41FA5}">
                      <a16:colId xmlns:a16="http://schemas.microsoft.com/office/drawing/2014/main" val="181192368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226864373"/>
                    </a:ext>
                  </a:extLst>
                </a:gridCol>
                <a:gridCol w="6868790">
                  <a:extLst>
                    <a:ext uri="{9D8B030D-6E8A-4147-A177-3AD203B41FA5}">
                      <a16:colId xmlns:a16="http://schemas.microsoft.com/office/drawing/2014/main" val="2743964716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en-PH" sz="3800" b="1" dirty="0"/>
                        <a:t>IMPLEMENT, MONITOR, EVALUATE YOUR PROJECT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PH" sz="4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571500" indent="-571500">
                        <a:buFont typeface="Wingdings" panose="05000000000000000000" pitchFamily="2" charset="2"/>
                        <a:buChar char="ü"/>
                      </a:pPr>
                      <a:r>
                        <a:rPr lang="en-PH" sz="4000" dirty="0"/>
                        <a:t>Determine a plan for monitoring and evaluating project outcomes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733663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PH" sz="4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571500" indent="-571500">
                        <a:buFont typeface="Wingdings" panose="05000000000000000000" pitchFamily="2" charset="2"/>
                        <a:buChar char="ü"/>
                      </a:pPr>
                      <a:r>
                        <a:rPr lang="en-PH" sz="4000" dirty="0"/>
                        <a:t>Establish a club financial grant management plan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689431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43317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AD58B77A-28B6-0959-F08A-32F0989F17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622" y="6035492"/>
            <a:ext cx="1438750" cy="54054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F120028-E0F0-5CB3-F5DF-E28B04963FAF}"/>
              </a:ext>
            </a:extLst>
          </p:cNvPr>
          <p:cNvSpPr/>
          <p:nvPr/>
        </p:nvSpPr>
        <p:spPr>
          <a:xfrm>
            <a:off x="0" y="0"/>
            <a:ext cx="12192000" cy="989345"/>
          </a:xfrm>
          <a:prstGeom prst="rect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76CF355-3814-8E15-E00C-4F4A504CA9FB}"/>
              </a:ext>
            </a:extLst>
          </p:cNvPr>
          <p:cNvGrpSpPr/>
          <p:nvPr/>
        </p:nvGrpSpPr>
        <p:grpSpPr>
          <a:xfrm>
            <a:off x="11294400" y="140208"/>
            <a:ext cx="897600" cy="989345"/>
            <a:chOff x="11303544" y="292608"/>
            <a:chExt cx="897600" cy="989345"/>
          </a:xfrm>
        </p:grpSpPr>
        <p:sp>
          <p:nvSpPr>
            <p:cNvPr id="6" name="Google Shape;11;p2">
              <a:extLst>
                <a:ext uri="{FF2B5EF4-FFF2-40B4-BE49-F238E27FC236}">
                  <a16:creationId xmlns:a16="http://schemas.microsoft.com/office/drawing/2014/main" id="{8739C2D0-B1EF-D2B0-F38B-F47E1EF88501}"/>
                </a:ext>
              </a:extLst>
            </p:cNvPr>
            <p:cNvSpPr/>
            <p:nvPr/>
          </p:nvSpPr>
          <p:spPr>
            <a:xfrm flipH="1">
              <a:off x="11303544" y="292608"/>
              <a:ext cx="888456" cy="989345"/>
            </a:xfrm>
            <a:prstGeom prst="round1Rect">
              <a:avLst>
                <a:gd name="adj" fmla="val 16667"/>
              </a:avLst>
            </a:prstGeom>
            <a:solidFill>
              <a:schemeClr val="lt1">
                <a:alpha val="680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0;p2">
              <a:extLst>
                <a:ext uri="{FF2B5EF4-FFF2-40B4-BE49-F238E27FC236}">
                  <a16:creationId xmlns:a16="http://schemas.microsoft.com/office/drawing/2014/main" id="{A61B2F0A-6E0F-CBFD-1E2E-DC618D9B519D}"/>
                </a:ext>
              </a:extLst>
            </p:cNvPr>
            <p:cNvSpPr/>
            <p:nvPr/>
          </p:nvSpPr>
          <p:spPr>
            <a:xfrm flipH="1">
              <a:off x="11303544" y="292608"/>
              <a:ext cx="897600" cy="881948"/>
            </a:xfrm>
            <a:prstGeom prst="rtTriangl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85D0AB7B-BD0E-3DCB-C4BC-E54A9A471B11}"/>
              </a:ext>
            </a:extLst>
          </p:cNvPr>
          <p:cNvSpPr txBox="1"/>
          <p:nvPr/>
        </p:nvSpPr>
        <p:spPr>
          <a:xfrm>
            <a:off x="172866" y="422867"/>
            <a:ext cx="79312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RESOURCES</a:t>
            </a: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D510C715-F7C2-181C-618D-2113C70CD6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852294"/>
              </p:ext>
            </p:extLst>
          </p:nvPr>
        </p:nvGraphicFramePr>
        <p:xfrm>
          <a:off x="883588" y="1983689"/>
          <a:ext cx="10424823" cy="3870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47753">
                  <a:extLst>
                    <a:ext uri="{9D8B030D-6E8A-4147-A177-3AD203B41FA5}">
                      <a16:colId xmlns:a16="http://schemas.microsoft.com/office/drawing/2014/main" val="181192368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226864373"/>
                    </a:ext>
                  </a:extLst>
                </a:gridCol>
                <a:gridCol w="6868790">
                  <a:extLst>
                    <a:ext uri="{9D8B030D-6E8A-4147-A177-3AD203B41FA5}">
                      <a16:colId xmlns:a16="http://schemas.microsoft.com/office/drawing/2014/main" val="2743964716"/>
                    </a:ext>
                  </a:extLst>
                </a:gridCol>
              </a:tblGrid>
              <a:tr h="370840">
                <a:tc rowSpan="5">
                  <a:txBody>
                    <a:bodyPr/>
                    <a:lstStyle/>
                    <a:p>
                      <a:r>
                        <a:rPr lang="en-PH" sz="3800" b="1" dirty="0"/>
                        <a:t>IMPLEMENT, MONITOR, EVALUATE YOUR PROJECT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PH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571500" indent="-571500">
                        <a:buFont typeface="Wingdings" panose="05000000000000000000" pitchFamily="2" charset="2"/>
                        <a:buChar char="ü"/>
                      </a:pPr>
                      <a:r>
                        <a:rPr lang="en-PH" sz="2800" dirty="0"/>
                        <a:t>A Guide to Global Grants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733663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PH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571500" indent="-571500">
                        <a:buFont typeface="Wingdings" panose="05000000000000000000" pitchFamily="2" charset="2"/>
                        <a:buChar char="ü"/>
                      </a:pPr>
                      <a:r>
                        <a:rPr lang="en-PH" sz="2800" dirty="0"/>
                        <a:t>Global Grant Monitoring and Evaluation Plan Supplement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6894314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PH" sz="38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PH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571500" indent="-571500">
                        <a:buFont typeface="Wingdings" panose="05000000000000000000" pitchFamily="2" charset="2"/>
                        <a:buChar char="ü"/>
                      </a:pPr>
                      <a:r>
                        <a:rPr lang="en-PH" sz="2800" dirty="0"/>
                        <a:t>Global Grant Calculator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7737093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PH" sz="38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PH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571500" indent="-571500">
                        <a:buFont typeface="Wingdings" panose="05000000000000000000" pitchFamily="2" charset="2"/>
                        <a:buChar char="ü"/>
                      </a:pPr>
                      <a:r>
                        <a:rPr lang="en-PH" sz="2800" dirty="0"/>
                        <a:t>Club Qualification MOU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3444802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PH" sz="38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PH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571500" indent="-571500">
                        <a:buFont typeface="Wingdings" panose="05000000000000000000" pitchFamily="2" charset="2"/>
                        <a:buChar char="ü"/>
                      </a:pPr>
                      <a:r>
                        <a:rPr lang="en-PH" sz="2800" dirty="0"/>
                        <a:t>Terms and Conditions for Rotary Foundation District Grants and Global Grants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47037609"/>
                  </a:ext>
                </a:extLst>
              </a:tr>
            </a:tbl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B1E6DD68-8BAB-735D-7C01-91178DE2D1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8265">
            <a:off x="10686655" y="2438400"/>
            <a:ext cx="1052402" cy="1054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0254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72C264CB-13DD-0A0D-E0D1-3D3D7DF2C4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622" y="6035492"/>
            <a:ext cx="1438750" cy="54054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99A69FB-0DE1-C86C-09D3-CC7A2092EE3D}"/>
              </a:ext>
            </a:extLst>
          </p:cNvPr>
          <p:cNvSpPr txBox="1"/>
          <p:nvPr/>
        </p:nvSpPr>
        <p:spPr>
          <a:xfrm>
            <a:off x="1425389" y="2601126"/>
            <a:ext cx="93412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sz="4800" dirty="0">
                <a:latin typeface="Arial" panose="020B0604020202020204" pitchFamily="34" charset="0"/>
                <a:cs typeface="Arial" panose="020B0604020202020204" pitchFamily="34" charset="0"/>
              </a:rPr>
              <a:t>APPLY FOR A GLOBAL GRANT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4B36A8A-AF07-B01F-0591-0CA8AD3D6F1F}"/>
              </a:ext>
            </a:extLst>
          </p:cNvPr>
          <p:cNvSpPr/>
          <p:nvPr/>
        </p:nvSpPr>
        <p:spPr>
          <a:xfrm>
            <a:off x="2796988" y="3505196"/>
            <a:ext cx="9395012" cy="116541"/>
          </a:xfrm>
          <a:prstGeom prst="rect">
            <a:avLst/>
          </a:prstGeom>
          <a:gradFill flip="none" rotWithShape="1">
            <a:gsLst>
              <a:gs pos="0">
                <a:srgbClr val="006699">
                  <a:shade val="30000"/>
                  <a:satMod val="115000"/>
                </a:srgbClr>
              </a:gs>
              <a:gs pos="50000">
                <a:srgbClr val="006699">
                  <a:shade val="67500"/>
                  <a:satMod val="115000"/>
                </a:srgbClr>
              </a:gs>
              <a:gs pos="100000">
                <a:srgbClr val="006699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9329903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AD58B77A-28B6-0959-F08A-32F0989F17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622" y="6035492"/>
            <a:ext cx="1438750" cy="54054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F120028-E0F0-5CB3-F5DF-E28B04963FAF}"/>
              </a:ext>
            </a:extLst>
          </p:cNvPr>
          <p:cNvSpPr/>
          <p:nvPr/>
        </p:nvSpPr>
        <p:spPr>
          <a:xfrm>
            <a:off x="0" y="0"/>
            <a:ext cx="12192000" cy="989345"/>
          </a:xfrm>
          <a:prstGeom prst="rect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76CF355-3814-8E15-E00C-4F4A504CA9FB}"/>
              </a:ext>
            </a:extLst>
          </p:cNvPr>
          <p:cNvGrpSpPr/>
          <p:nvPr/>
        </p:nvGrpSpPr>
        <p:grpSpPr>
          <a:xfrm>
            <a:off x="11294400" y="140208"/>
            <a:ext cx="897600" cy="989345"/>
            <a:chOff x="11303544" y="292608"/>
            <a:chExt cx="897600" cy="989345"/>
          </a:xfrm>
        </p:grpSpPr>
        <p:sp>
          <p:nvSpPr>
            <p:cNvPr id="6" name="Google Shape;11;p2">
              <a:extLst>
                <a:ext uri="{FF2B5EF4-FFF2-40B4-BE49-F238E27FC236}">
                  <a16:creationId xmlns:a16="http://schemas.microsoft.com/office/drawing/2014/main" id="{8739C2D0-B1EF-D2B0-F38B-F47E1EF88501}"/>
                </a:ext>
              </a:extLst>
            </p:cNvPr>
            <p:cNvSpPr/>
            <p:nvPr/>
          </p:nvSpPr>
          <p:spPr>
            <a:xfrm flipH="1">
              <a:off x="11303544" y="292608"/>
              <a:ext cx="888456" cy="989345"/>
            </a:xfrm>
            <a:prstGeom prst="round1Rect">
              <a:avLst>
                <a:gd name="adj" fmla="val 16667"/>
              </a:avLst>
            </a:prstGeom>
            <a:solidFill>
              <a:schemeClr val="lt1">
                <a:alpha val="680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0;p2">
              <a:extLst>
                <a:ext uri="{FF2B5EF4-FFF2-40B4-BE49-F238E27FC236}">
                  <a16:creationId xmlns:a16="http://schemas.microsoft.com/office/drawing/2014/main" id="{A61B2F0A-6E0F-CBFD-1E2E-DC618D9B519D}"/>
                </a:ext>
              </a:extLst>
            </p:cNvPr>
            <p:cNvSpPr/>
            <p:nvPr/>
          </p:nvSpPr>
          <p:spPr>
            <a:xfrm flipH="1">
              <a:off x="11303544" y="292608"/>
              <a:ext cx="897600" cy="881948"/>
            </a:xfrm>
            <a:prstGeom prst="rtTriangl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85D0AB7B-BD0E-3DCB-C4BC-E54A9A471B11}"/>
              </a:ext>
            </a:extLst>
          </p:cNvPr>
          <p:cNvSpPr txBox="1"/>
          <p:nvPr/>
        </p:nvSpPr>
        <p:spPr>
          <a:xfrm>
            <a:off x="172866" y="422867"/>
            <a:ext cx="79312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IMPLEMENTATION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C30F1C1-234C-3D8A-F911-8D33E3C1302F}"/>
              </a:ext>
            </a:extLst>
          </p:cNvPr>
          <p:cNvGrpSpPr/>
          <p:nvPr/>
        </p:nvGrpSpPr>
        <p:grpSpPr>
          <a:xfrm>
            <a:off x="769845" y="2891390"/>
            <a:ext cx="10732992" cy="1898010"/>
            <a:chOff x="769845" y="1412212"/>
            <a:chExt cx="10732992" cy="1898010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9F263AE1-1EFB-D22E-7C33-FA464A21447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0939"/>
            <a:stretch/>
          </p:blipFill>
          <p:spPr>
            <a:xfrm flipH="1">
              <a:off x="769845" y="1412212"/>
              <a:ext cx="1934158" cy="1335742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F0E262C-1EEF-96F3-1B06-93CB37D3F677}"/>
                </a:ext>
              </a:extLst>
            </p:cNvPr>
            <p:cNvSpPr txBox="1"/>
            <p:nvPr/>
          </p:nvSpPr>
          <p:spPr>
            <a:xfrm>
              <a:off x="2250705" y="1863672"/>
              <a:ext cx="9252132" cy="144655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4400" dirty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Communication is key – keep everyone in the loop</a:t>
              </a:r>
              <a:endParaRPr lang="en-PH" sz="4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5247BB9-F45E-F313-2A7B-AB3C809B7B22}"/>
              </a:ext>
            </a:extLst>
          </p:cNvPr>
          <p:cNvGrpSpPr/>
          <p:nvPr/>
        </p:nvGrpSpPr>
        <p:grpSpPr>
          <a:xfrm>
            <a:off x="769845" y="1412212"/>
            <a:ext cx="10732992" cy="1335742"/>
            <a:chOff x="769845" y="1412212"/>
            <a:chExt cx="10732992" cy="1335742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4E913CCB-A2B6-5D13-A3E2-C5B8DC3BCFC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0939"/>
            <a:stretch/>
          </p:blipFill>
          <p:spPr>
            <a:xfrm flipH="1">
              <a:off x="769845" y="1412212"/>
              <a:ext cx="1934158" cy="1335742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538F801-828E-DA4F-DFE0-52A3B5C712B6}"/>
                </a:ext>
              </a:extLst>
            </p:cNvPr>
            <p:cNvSpPr txBox="1"/>
            <p:nvPr/>
          </p:nvSpPr>
          <p:spPr>
            <a:xfrm>
              <a:off x="2250705" y="1863672"/>
              <a:ext cx="9252132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4400" dirty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Stick to the plan</a:t>
              </a:r>
              <a:endParaRPr lang="en-PH" sz="4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92141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AD58B77A-28B6-0959-F08A-32F0989F17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622" y="6035492"/>
            <a:ext cx="1438750" cy="54054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F120028-E0F0-5CB3-F5DF-E28B04963FAF}"/>
              </a:ext>
            </a:extLst>
          </p:cNvPr>
          <p:cNvSpPr/>
          <p:nvPr/>
        </p:nvSpPr>
        <p:spPr>
          <a:xfrm>
            <a:off x="0" y="0"/>
            <a:ext cx="12192000" cy="989345"/>
          </a:xfrm>
          <a:prstGeom prst="rect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76CF355-3814-8E15-E00C-4F4A504CA9FB}"/>
              </a:ext>
            </a:extLst>
          </p:cNvPr>
          <p:cNvGrpSpPr/>
          <p:nvPr/>
        </p:nvGrpSpPr>
        <p:grpSpPr>
          <a:xfrm>
            <a:off x="11294400" y="140208"/>
            <a:ext cx="897600" cy="989345"/>
            <a:chOff x="11303544" y="292608"/>
            <a:chExt cx="897600" cy="989345"/>
          </a:xfrm>
        </p:grpSpPr>
        <p:sp>
          <p:nvSpPr>
            <p:cNvPr id="6" name="Google Shape;11;p2">
              <a:extLst>
                <a:ext uri="{FF2B5EF4-FFF2-40B4-BE49-F238E27FC236}">
                  <a16:creationId xmlns:a16="http://schemas.microsoft.com/office/drawing/2014/main" id="{8739C2D0-B1EF-D2B0-F38B-F47E1EF88501}"/>
                </a:ext>
              </a:extLst>
            </p:cNvPr>
            <p:cNvSpPr/>
            <p:nvPr/>
          </p:nvSpPr>
          <p:spPr>
            <a:xfrm flipH="1">
              <a:off x="11303544" y="292608"/>
              <a:ext cx="888456" cy="989345"/>
            </a:xfrm>
            <a:prstGeom prst="round1Rect">
              <a:avLst>
                <a:gd name="adj" fmla="val 16667"/>
              </a:avLst>
            </a:prstGeom>
            <a:solidFill>
              <a:schemeClr val="lt1">
                <a:alpha val="680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0;p2">
              <a:extLst>
                <a:ext uri="{FF2B5EF4-FFF2-40B4-BE49-F238E27FC236}">
                  <a16:creationId xmlns:a16="http://schemas.microsoft.com/office/drawing/2014/main" id="{A61B2F0A-6E0F-CBFD-1E2E-DC618D9B519D}"/>
                </a:ext>
              </a:extLst>
            </p:cNvPr>
            <p:cNvSpPr/>
            <p:nvPr/>
          </p:nvSpPr>
          <p:spPr>
            <a:xfrm flipH="1">
              <a:off x="11303544" y="292608"/>
              <a:ext cx="897600" cy="881948"/>
            </a:xfrm>
            <a:prstGeom prst="rtTriangl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85D0AB7B-BD0E-3DCB-C4BC-E54A9A471B11}"/>
              </a:ext>
            </a:extLst>
          </p:cNvPr>
          <p:cNvSpPr txBox="1"/>
          <p:nvPr/>
        </p:nvSpPr>
        <p:spPr>
          <a:xfrm>
            <a:off x="172866" y="422867"/>
            <a:ext cx="79312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IMPLEMENTATION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5247BB9-F45E-F313-2A7B-AB3C809B7B22}"/>
              </a:ext>
            </a:extLst>
          </p:cNvPr>
          <p:cNvGrpSpPr/>
          <p:nvPr/>
        </p:nvGrpSpPr>
        <p:grpSpPr>
          <a:xfrm>
            <a:off x="769845" y="928116"/>
            <a:ext cx="10732992" cy="1335742"/>
            <a:chOff x="769845" y="1412212"/>
            <a:chExt cx="10732992" cy="1335742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4E913CCB-A2B6-5D13-A3E2-C5B8DC3BCFC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0939"/>
            <a:stretch/>
          </p:blipFill>
          <p:spPr>
            <a:xfrm flipH="1">
              <a:off x="769845" y="1412212"/>
              <a:ext cx="1934158" cy="1335742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538F801-828E-DA4F-DFE0-52A3B5C712B6}"/>
                </a:ext>
              </a:extLst>
            </p:cNvPr>
            <p:cNvSpPr txBox="1"/>
            <p:nvPr/>
          </p:nvSpPr>
          <p:spPr>
            <a:xfrm>
              <a:off x="2250705" y="1863672"/>
              <a:ext cx="9252132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4400" dirty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REMEMBER!</a:t>
              </a:r>
              <a:endParaRPr lang="en-PH" sz="4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17BA2E8D-D14B-0287-3591-567A1CCC0840}"/>
              </a:ext>
            </a:extLst>
          </p:cNvPr>
          <p:cNvSpPr txBox="1"/>
          <p:nvPr/>
        </p:nvSpPr>
        <p:spPr>
          <a:xfrm>
            <a:off x="2250705" y="2166949"/>
            <a:ext cx="9252132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Host and international sponsors must constantly communicate with the benefiting community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Get in touch with the regional grants officer as soon as questions arise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Get approval from each other for any changes in the project scope or budget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Report to the Foundation every 12 months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PH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9648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AD58B77A-28B6-0959-F08A-32F0989F17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622" y="6035492"/>
            <a:ext cx="1438750" cy="54054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F120028-E0F0-5CB3-F5DF-E28B04963FAF}"/>
              </a:ext>
            </a:extLst>
          </p:cNvPr>
          <p:cNvSpPr/>
          <p:nvPr/>
        </p:nvSpPr>
        <p:spPr>
          <a:xfrm>
            <a:off x="0" y="0"/>
            <a:ext cx="12192000" cy="989345"/>
          </a:xfrm>
          <a:prstGeom prst="rect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76CF355-3814-8E15-E00C-4F4A504CA9FB}"/>
              </a:ext>
            </a:extLst>
          </p:cNvPr>
          <p:cNvGrpSpPr/>
          <p:nvPr/>
        </p:nvGrpSpPr>
        <p:grpSpPr>
          <a:xfrm>
            <a:off x="11294400" y="140208"/>
            <a:ext cx="897600" cy="989345"/>
            <a:chOff x="11303544" y="292608"/>
            <a:chExt cx="897600" cy="989345"/>
          </a:xfrm>
        </p:grpSpPr>
        <p:sp>
          <p:nvSpPr>
            <p:cNvPr id="6" name="Google Shape;11;p2">
              <a:extLst>
                <a:ext uri="{FF2B5EF4-FFF2-40B4-BE49-F238E27FC236}">
                  <a16:creationId xmlns:a16="http://schemas.microsoft.com/office/drawing/2014/main" id="{8739C2D0-B1EF-D2B0-F38B-F47E1EF88501}"/>
                </a:ext>
              </a:extLst>
            </p:cNvPr>
            <p:cNvSpPr/>
            <p:nvPr/>
          </p:nvSpPr>
          <p:spPr>
            <a:xfrm flipH="1">
              <a:off x="11303544" y="292608"/>
              <a:ext cx="888456" cy="989345"/>
            </a:xfrm>
            <a:prstGeom prst="round1Rect">
              <a:avLst>
                <a:gd name="adj" fmla="val 16667"/>
              </a:avLst>
            </a:prstGeom>
            <a:solidFill>
              <a:schemeClr val="lt1">
                <a:alpha val="680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0;p2">
              <a:extLst>
                <a:ext uri="{FF2B5EF4-FFF2-40B4-BE49-F238E27FC236}">
                  <a16:creationId xmlns:a16="http://schemas.microsoft.com/office/drawing/2014/main" id="{A61B2F0A-6E0F-CBFD-1E2E-DC618D9B519D}"/>
                </a:ext>
              </a:extLst>
            </p:cNvPr>
            <p:cNvSpPr/>
            <p:nvPr/>
          </p:nvSpPr>
          <p:spPr>
            <a:xfrm flipH="1">
              <a:off x="11303544" y="292608"/>
              <a:ext cx="897600" cy="881948"/>
            </a:xfrm>
            <a:prstGeom prst="rtTriangl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85D0AB7B-BD0E-3DCB-C4BC-E54A9A471B11}"/>
              </a:ext>
            </a:extLst>
          </p:cNvPr>
          <p:cNvSpPr txBox="1"/>
          <p:nvPr/>
        </p:nvSpPr>
        <p:spPr>
          <a:xfrm>
            <a:off x="172865" y="422867"/>
            <a:ext cx="91414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MONITORING AND EVALUATION</a:t>
            </a:r>
          </a:p>
        </p:txBody>
      </p:sp>
      <p:graphicFrame>
        <p:nvGraphicFramePr>
          <p:cNvPr id="16" name="Table 10">
            <a:extLst>
              <a:ext uri="{FF2B5EF4-FFF2-40B4-BE49-F238E27FC236}">
                <a16:creationId xmlns:a16="http://schemas.microsoft.com/office/drawing/2014/main" id="{3C78B0F0-8D1A-05B4-4273-73F0A3BA30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736204"/>
              </p:ext>
            </p:extLst>
          </p:nvPr>
        </p:nvGraphicFramePr>
        <p:xfrm>
          <a:off x="883588" y="1983689"/>
          <a:ext cx="10424823" cy="4145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47753">
                  <a:extLst>
                    <a:ext uri="{9D8B030D-6E8A-4147-A177-3AD203B41FA5}">
                      <a16:colId xmlns:a16="http://schemas.microsoft.com/office/drawing/2014/main" val="181192368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226864373"/>
                    </a:ext>
                  </a:extLst>
                </a:gridCol>
                <a:gridCol w="6868790">
                  <a:extLst>
                    <a:ext uri="{9D8B030D-6E8A-4147-A177-3AD203B41FA5}">
                      <a16:colId xmlns:a16="http://schemas.microsoft.com/office/drawing/2014/main" val="2743964716"/>
                    </a:ext>
                  </a:extLst>
                </a:gridCol>
              </a:tblGrid>
              <a:tr h="1615440">
                <a:tc>
                  <a:txBody>
                    <a:bodyPr/>
                    <a:lstStyle/>
                    <a:p>
                      <a:r>
                        <a:rPr lang="en-PH" sz="3800" b="1" dirty="0"/>
                        <a:t>MONITORING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PH" sz="4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3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continual process of collecting specific data; it uses the measures and benchmarks you outlined in your grant application to track the progress of your project.</a:t>
                      </a:r>
                      <a:endParaRPr lang="en-PH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73366305"/>
                  </a:ext>
                </a:extLst>
              </a:tr>
              <a:tr h="1615440">
                <a:tc>
                  <a:txBody>
                    <a:bodyPr/>
                    <a:lstStyle/>
                    <a:p>
                      <a:r>
                        <a:rPr lang="en-PH" sz="3800" b="1" dirty="0"/>
                        <a:t>EVALUATION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PH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 assessment of how well your project is achieving its objectives. </a:t>
                      </a:r>
                      <a:endParaRPr lang="en-PH" sz="3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757520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74135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AD58B77A-28B6-0959-F08A-32F0989F17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622" y="6035492"/>
            <a:ext cx="1438750" cy="54054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F120028-E0F0-5CB3-F5DF-E28B04963FAF}"/>
              </a:ext>
            </a:extLst>
          </p:cNvPr>
          <p:cNvSpPr/>
          <p:nvPr/>
        </p:nvSpPr>
        <p:spPr>
          <a:xfrm>
            <a:off x="0" y="0"/>
            <a:ext cx="12192000" cy="989345"/>
          </a:xfrm>
          <a:prstGeom prst="rect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76CF355-3814-8E15-E00C-4F4A504CA9FB}"/>
              </a:ext>
            </a:extLst>
          </p:cNvPr>
          <p:cNvGrpSpPr/>
          <p:nvPr/>
        </p:nvGrpSpPr>
        <p:grpSpPr>
          <a:xfrm>
            <a:off x="11294400" y="140208"/>
            <a:ext cx="897600" cy="989345"/>
            <a:chOff x="11303544" y="292608"/>
            <a:chExt cx="897600" cy="989345"/>
          </a:xfrm>
        </p:grpSpPr>
        <p:sp>
          <p:nvSpPr>
            <p:cNvPr id="6" name="Google Shape;11;p2">
              <a:extLst>
                <a:ext uri="{FF2B5EF4-FFF2-40B4-BE49-F238E27FC236}">
                  <a16:creationId xmlns:a16="http://schemas.microsoft.com/office/drawing/2014/main" id="{8739C2D0-B1EF-D2B0-F38B-F47E1EF88501}"/>
                </a:ext>
              </a:extLst>
            </p:cNvPr>
            <p:cNvSpPr/>
            <p:nvPr/>
          </p:nvSpPr>
          <p:spPr>
            <a:xfrm flipH="1">
              <a:off x="11303544" y="292608"/>
              <a:ext cx="888456" cy="989345"/>
            </a:xfrm>
            <a:prstGeom prst="round1Rect">
              <a:avLst>
                <a:gd name="adj" fmla="val 16667"/>
              </a:avLst>
            </a:prstGeom>
            <a:solidFill>
              <a:schemeClr val="lt1">
                <a:alpha val="680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0;p2">
              <a:extLst>
                <a:ext uri="{FF2B5EF4-FFF2-40B4-BE49-F238E27FC236}">
                  <a16:creationId xmlns:a16="http://schemas.microsoft.com/office/drawing/2014/main" id="{A61B2F0A-6E0F-CBFD-1E2E-DC618D9B519D}"/>
                </a:ext>
              </a:extLst>
            </p:cNvPr>
            <p:cNvSpPr/>
            <p:nvPr/>
          </p:nvSpPr>
          <p:spPr>
            <a:xfrm flipH="1">
              <a:off x="11303544" y="292608"/>
              <a:ext cx="897600" cy="881948"/>
            </a:xfrm>
            <a:prstGeom prst="rtTriangl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85D0AB7B-BD0E-3DCB-C4BC-E54A9A471B11}"/>
              </a:ext>
            </a:extLst>
          </p:cNvPr>
          <p:cNvSpPr txBox="1"/>
          <p:nvPr/>
        </p:nvSpPr>
        <p:spPr>
          <a:xfrm>
            <a:off x="172865" y="422867"/>
            <a:ext cx="91414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MONITORING AND EVALUATION</a:t>
            </a:r>
          </a:p>
        </p:txBody>
      </p:sp>
      <p:graphicFrame>
        <p:nvGraphicFramePr>
          <p:cNvPr id="16" name="Table 10">
            <a:extLst>
              <a:ext uri="{FF2B5EF4-FFF2-40B4-BE49-F238E27FC236}">
                <a16:creationId xmlns:a16="http://schemas.microsoft.com/office/drawing/2014/main" id="{3C78B0F0-8D1A-05B4-4273-73F0A3BA30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3620203"/>
              </p:ext>
            </p:extLst>
          </p:nvPr>
        </p:nvGraphicFramePr>
        <p:xfrm>
          <a:off x="883588" y="1983689"/>
          <a:ext cx="10424823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47753">
                  <a:extLst>
                    <a:ext uri="{9D8B030D-6E8A-4147-A177-3AD203B41FA5}">
                      <a16:colId xmlns:a16="http://schemas.microsoft.com/office/drawing/2014/main" val="181192368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226864373"/>
                    </a:ext>
                  </a:extLst>
                </a:gridCol>
                <a:gridCol w="6868790">
                  <a:extLst>
                    <a:ext uri="{9D8B030D-6E8A-4147-A177-3AD203B41FA5}">
                      <a16:colId xmlns:a16="http://schemas.microsoft.com/office/drawing/2014/main" val="2743964716"/>
                    </a:ext>
                  </a:extLst>
                </a:gridCol>
              </a:tblGrid>
              <a:tr h="409887">
                <a:tc rowSpan="4">
                  <a:txBody>
                    <a:bodyPr/>
                    <a:lstStyle/>
                    <a:p>
                      <a:r>
                        <a:rPr lang="en-PH" sz="3800" b="1" dirty="0"/>
                        <a:t>MONITORING +</a:t>
                      </a:r>
                    </a:p>
                    <a:p>
                      <a:r>
                        <a:rPr lang="en-PH" sz="3800" b="1" dirty="0"/>
                        <a:t>EVALUATION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endParaRPr lang="en-PH" sz="4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ü"/>
                      </a:pPr>
                      <a:r>
                        <a:rPr lang="en-PH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Keeps the project on track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733663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ü"/>
                      </a:pPr>
                      <a:r>
                        <a:rPr lang="en-PH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Allows timely discovery of issues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601162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PH" sz="38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endParaRPr lang="en-PH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ü"/>
                      </a:pPr>
                      <a:r>
                        <a:rPr lang="en-PH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Helps assess project strengths and weaknesses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75752087"/>
                  </a:ext>
                </a:extLst>
              </a:tr>
              <a:tr h="807720">
                <a:tc v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ü"/>
                      </a:pPr>
                      <a:r>
                        <a:rPr lang="en-PH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Helps assess achievements in the short and long terms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3710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61554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AD58B77A-28B6-0959-F08A-32F0989F17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622" y="6035492"/>
            <a:ext cx="1438750" cy="54054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F120028-E0F0-5CB3-F5DF-E28B04963FAF}"/>
              </a:ext>
            </a:extLst>
          </p:cNvPr>
          <p:cNvSpPr/>
          <p:nvPr/>
        </p:nvSpPr>
        <p:spPr>
          <a:xfrm>
            <a:off x="0" y="0"/>
            <a:ext cx="12192000" cy="989345"/>
          </a:xfrm>
          <a:prstGeom prst="rect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76CF355-3814-8E15-E00C-4F4A504CA9FB}"/>
              </a:ext>
            </a:extLst>
          </p:cNvPr>
          <p:cNvGrpSpPr/>
          <p:nvPr/>
        </p:nvGrpSpPr>
        <p:grpSpPr>
          <a:xfrm>
            <a:off x="11294400" y="140208"/>
            <a:ext cx="897600" cy="989345"/>
            <a:chOff x="11303544" y="292608"/>
            <a:chExt cx="897600" cy="989345"/>
          </a:xfrm>
        </p:grpSpPr>
        <p:sp>
          <p:nvSpPr>
            <p:cNvPr id="6" name="Google Shape;11;p2">
              <a:extLst>
                <a:ext uri="{FF2B5EF4-FFF2-40B4-BE49-F238E27FC236}">
                  <a16:creationId xmlns:a16="http://schemas.microsoft.com/office/drawing/2014/main" id="{8739C2D0-B1EF-D2B0-F38B-F47E1EF88501}"/>
                </a:ext>
              </a:extLst>
            </p:cNvPr>
            <p:cNvSpPr/>
            <p:nvPr/>
          </p:nvSpPr>
          <p:spPr>
            <a:xfrm flipH="1">
              <a:off x="11303544" y="292608"/>
              <a:ext cx="888456" cy="989345"/>
            </a:xfrm>
            <a:prstGeom prst="round1Rect">
              <a:avLst>
                <a:gd name="adj" fmla="val 16667"/>
              </a:avLst>
            </a:prstGeom>
            <a:solidFill>
              <a:schemeClr val="lt1">
                <a:alpha val="680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0;p2">
              <a:extLst>
                <a:ext uri="{FF2B5EF4-FFF2-40B4-BE49-F238E27FC236}">
                  <a16:creationId xmlns:a16="http://schemas.microsoft.com/office/drawing/2014/main" id="{A61B2F0A-6E0F-CBFD-1E2E-DC618D9B519D}"/>
                </a:ext>
              </a:extLst>
            </p:cNvPr>
            <p:cNvSpPr/>
            <p:nvPr/>
          </p:nvSpPr>
          <p:spPr>
            <a:xfrm flipH="1">
              <a:off x="11303544" y="292608"/>
              <a:ext cx="897600" cy="881948"/>
            </a:xfrm>
            <a:prstGeom prst="rtTriangl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85D0AB7B-BD0E-3DCB-C4BC-E54A9A471B11}"/>
              </a:ext>
            </a:extLst>
          </p:cNvPr>
          <p:cNvSpPr txBox="1"/>
          <p:nvPr/>
        </p:nvSpPr>
        <p:spPr>
          <a:xfrm>
            <a:off x="172865" y="422867"/>
            <a:ext cx="101544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MONITORING &amp; EVALUATION  PLAN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96D4A43-5734-767A-3945-5D35AE83443E}"/>
              </a:ext>
            </a:extLst>
          </p:cNvPr>
          <p:cNvGrpSpPr/>
          <p:nvPr/>
        </p:nvGrpSpPr>
        <p:grpSpPr>
          <a:xfrm>
            <a:off x="769845" y="955012"/>
            <a:ext cx="10929096" cy="1335742"/>
            <a:chOff x="769845" y="1412212"/>
            <a:chExt cx="10732992" cy="1335742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4DDEBEB0-04C6-8781-1075-79CC914C01A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0939"/>
            <a:stretch/>
          </p:blipFill>
          <p:spPr>
            <a:xfrm flipH="1">
              <a:off x="769845" y="1412212"/>
              <a:ext cx="1934158" cy="1335742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F5DBC43-DC21-1445-B03B-6D90CBBBE359}"/>
                </a:ext>
              </a:extLst>
            </p:cNvPr>
            <p:cNvSpPr txBox="1"/>
            <p:nvPr/>
          </p:nvSpPr>
          <p:spPr>
            <a:xfrm>
              <a:off x="2250705" y="1863672"/>
              <a:ext cx="9252132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4000" dirty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Steps for Monitoring &amp; Evaluation Plan</a:t>
              </a:r>
              <a:endParaRPr lang="en-PH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2E862458-972E-7A06-6083-C04EFAAEE853}"/>
              </a:ext>
            </a:extLst>
          </p:cNvPr>
          <p:cNvSpPr txBox="1"/>
          <p:nvPr/>
        </p:nvSpPr>
        <p:spPr>
          <a:xfrm>
            <a:off x="2250705" y="2166948"/>
            <a:ext cx="944823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Establish clear project goals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Identify applicable Rotary Foundation standard measures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Identify additional project-specific measures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Establish baseline data and methods for collecting data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Submit the plan as part of the online application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Collect data and monitor progress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Evaluate the data and submit results to the online report; modify documentation to include actual results</a:t>
            </a:r>
            <a:endParaRPr lang="en-PH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6090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AD58B77A-28B6-0959-F08A-32F0989F17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622" y="6035492"/>
            <a:ext cx="1438750" cy="54054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F120028-E0F0-5CB3-F5DF-E28B04963FAF}"/>
              </a:ext>
            </a:extLst>
          </p:cNvPr>
          <p:cNvSpPr/>
          <p:nvPr/>
        </p:nvSpPr>
        <p:spPr>
          <a:xfrm>
            <a:off x="0" y="0"/>
            <a:ext cx="12192000" cy="989345"/>
          </a:xfrm>
          <a:prstGeom prst="rect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76CF355-3814-8E15-E00C-4F4A504CA9FB}"/>
              </a:ext>
            </a:extLst>
          </p:cNvPr>
          <p:cNvGrpSpPr/>
          <p:nvPr/>
        </p:nvGrpSpPr>
        <p:grpSpPr>
          <a:xfrm>
            <a:off x="11294400" y="140208"/>
            <a:ext cx="897600" cy="989345"/>
            <a:chOff x="11303544" y="292608"/>
            <a:chExt cx="897600" cy="989345"/>
          </a:xfrm>
        </p:grpSpPr>
        <p:sp>
          <p:nvSpPr>
            <p:cNvPr id="6" name="Google Shape;11;p2">
              <a:extLst>
                <a:ext uri="{FF2B5EF4-FFF2-40B4-BE49-F238E27FC236}">
                  <a16:creationId xmlns:a16="http://schemas.microsoft.com/office/drawing/2014/main" id="{8739C2D0-B1EF-D2B0-F38B-F47E1EF88501}"/>
                </a:ext>
              </a:extLst>
            </p:cNvPr>
            <p:cNvSpPr/>
            <p:nvPr/>
          </p:nvSpPr>
          <p:spPr>
            <a:xfrm flipH="1">
              <a:off x="11303544" y="292608"/>
              <a:ext cx="888456" cy="989345"/>
            </a:xfrm>
            <a:prstGeom prst="round1Rect">
              <a:avLst>
                <a:gd name="adj" fmla="val 16667"/>
              </a:avLst>
            </a:prstGeom>
            <a:solidFill>
              <a:schemeClr val="lt1">
                <a:alpha val="680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0;p2">
              <a:extLst>
                <a:ext uri="{FF2B5EF4-FFF2-40B4-BE49-F238E27FC236}">
                  <a16:creationId xmlns:a16="http://schemas.microsoft.com/office/drawing/2014/main" id="{A61B2F0A-6E0F-CBFD-1E2E-DC618D9B519D}"/>
                </a:ext>
              </a:extLst>
            </p:cNvPr>
            <p:cNvSpPr/>
            <p:nvPr/>
          </p:nvSpPr>
          <p:spPr>
            <a:xfrm flipH="1">
              <a:off x="11303544" y="292608"/>
              <a:ext cx="897600" cy="881948"/>
            </a:xfrm>
            <a:prstGeom prst="rtTriangl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85D0AB7B-BD0E-3DCB-C4BC-E54A9A471B11}"/>
              </a:ext>
            </a:extLst>
          </p:cNvPr>
          <p:cNvSpPr txBox="1"/>
          <p:nvPr/>
        </p:nvSpPr>
        <p:spPr>
          <a:xfrm>
            <a:off x="172865" y="422867"/>
            <a:ext cx="101544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ROTARY STANDARD MEASURES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96D4A43-5734-767A-3945-5D35AE83443E}"/>
              </a:ext>
            </a:extLst>
          </p:cNvPr>
          <p:cNvGrpSpPr/>
          <p:nvPr/>
        </p:nvGrpSpPr>
        <p:grpSpPr>
          <a:xfrm>
            <a:off x="769845" y="955012"/>
            <a:ext cx="10929096" cy="1335742"/>
            <a:chOff x="769845" y="1412212"/>
            <a:chExt cx="10732992" cy="1335742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4DDEBEB0-04C6-8781-1075-79CC914C01A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0939"/>
            <a:stretch/>
          </p:blipFill>
          <p:spPr>
            <a:xfrm flipH="1">
              <a:off x="769845" y="1412212"/>
              <a:ext cx="1934158" cy="1335742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F5DBC43-DC21-1445-B03B-6D90CBBBE359}"/>
                </a:ext>
              </a:extLst>
            </p:cNvPr>
            <p:cNvSpPr txBox="1"/>
            <p:nvPr/>
          </p:nvSpPr>
          <p:spPr>
            <a:xfrm>
              <a:off x="2250705" y="1863672"/>
              <a:ext cx="9252132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4000" dirty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Rotary Standard Measures</a:t>
              </a:r>
              <a:endParaRPr lang="en-PH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2E862458-972E-7A06-6083-C04EFAAEE853}"/>
              </a:ext>
            </a:extLst>
          </p:cNvPr>
          <p:cNvSpPr txBox="1"/>
          <p:nvPr/>
        </p:nvSpPr>
        <p:spPr>
          <a:xfrm>
            <a:off x="2250705" y="2166948"/>
            <a:ext cx="944823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Number of direct beneficiaries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Number of indirect beneficiaries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Number of people trained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Number of participants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Number of people receiving service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Number of events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Number of jobs created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Number of benefiting facilities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Number of communities with less conflict</a:t>
            </a:r>
          </a:p>
        </p:txBody>
      </p:sp>
    </p:spTree>
    <p:extLst>
      <p:ext uri="{BB962C8B-B14F-4D97-AF65-F5344CB8AC3E}">
        <p14:creationId xmlns:p14="http://schemas.microsoft.com/office/powerpoint/2010/main" val="27734524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AD58B77A-28B6-0959-F08A-32F0989F17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622" y="6035492"/>
            <a:ext cx="1438750" cy="54054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F120028-E0F0-5CB3-F5DF-E28B04963FAF}"/>
              </a:ext>
            </a:extLst>
          </p:cNvPr>
          <p:cNvSpPr/>
          <p:nvPr/>
        </p:nvSpPr>
        <p:spPr>
          <a:xfrm>
            <a:off x="0" y="0"/>
            <a:ext cx="12192000" cy="989345"/>
          </a:xfrm>
          <a:prstGeom prst="rect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76CF355-3814-8E15-E00C-4F4A504CA9FB}"/>
              </a:ext>
            </a:extLst>
          </p:cNvPr>
          <p:cNvGrpSpPr/>
          <p:nvPr/>
        </p:nvGrpSpPr>
        <p:grpSpPr>
          <a:xfrm>
            <a:off x="11294400" y="140208"/>
            <a:ext cx="897600" cy="989345"/>
            <a:chOff x="11303544" y="292608"/>
            <a:chExt cx="897600" cy="989345"/>
          </a:xfrm>
        </p:grpSpPr>
        <p:sp>
          <p:nvSpPr>
            <p:cNvPr id="6" name="Google Shape;11;p2">
              <a:extLst>
                <a:ext uri="{FF2B5EF4-FFF2-40B4-BE49-F238E27FC236}">
                  <a16:creationId xmlns:a16="http://schemas.microsoft.com/office/drawing/2014/main" id="{8739C2D0-B1EF-D2B0-F38B-F47E1EF88501}"/>
                </a:ext>
              </a:extLst>
            </p:cNvPr>
            <p:cNvSpPr/>
            <p:nvPr/>
          </p:nvSpPr>
          <p:spPr>
            <a:xfrm flipH="1">
              <a:off x="11303544" y="292608"/>
              <a:ext cx="888456" cy="989345"/>
            </a:xfrm>
            <a:prstGeom prst="round1Rect">
              <a:avLst>
                <a:gd name="adj" fmla="val 16667"/>
              </a:avLst>
            </a:prstGeom>
            <a:solidFill>
              <a:schemeClr val="lt1">
                <a:alpha val="680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0;p2">
              <a:extLst>
                <a:ext uri="{FF2B5EF4-FFF2-40B4-BE49-F238E27FC236}">
                  <a16:creationId xmlns:a16="http://schemas.microsoft.com/office/drawing/2014/main" id="{A61B2F0A-6E0F-CBFD-1E2E-DC618D9B519D}"/>
                </a:ext>
              </a:extLst>
            </p:cNvPr>
            <p:cNvSpPr/>
            <p:nvPr/>
          </p:nvSpPr>
          <p:spPr>
            <a:xfrm flipH="1">
              <a:off x="11303544" y="292608"/>
              <a:ext cx="897600" cy="881948"/>
            </a:xfrm>
            <a:prstGeom prst="rtTriangl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85D0AB7B-BD0E-3DCB-C4BC-E54A9A471B11}"/>
              </a:ext>
            </a:extLst>
          </p:cNvPr>
          <p:cNvSpPr txBox="1"/>
          <p:nvPr/>
        </p:nvSpPr>
        <p:spPr>
          <a:xfrm>
            <a:off x="172865" y="422867"/>
            <a:ext cx="91414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TRANSPARENCY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96D4A43-5734-767A-3945-5D35AE83443E}"/>
              </a:ext>
            </a:extLst>
          </p:cNvPr>
          <p:cNvGrpSpPr/>
          <p:nvPr/>
        </p:nvGrpSpPr>
        <p:grpSpPr>
          <a:xfrm>
            <a:off x="769845" y="919152"/>
            <a:ext cx="10732992" cy="1335742"/>
            <a:chOff x="769845" y="1412212"/>
            <a:chExt cx="10732992" cy="1335742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4DDEBEB0-04C6-8781-1075-79CC914C01A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0939"/>
            <a:stretch/>
          </p:blipFill>
          <p:spPr>
            <a:xfrm flipH="1">
              <a:off x="769845" y="1412212"/>
              <a:ext cx="1934158" cy="1335742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F5DBC43-DC21-1445-B03B-6D90CBBBE359}"/>
                </a:ext>
              </a:extLst>
            </p:cNvPr>
            <p:cNvSpPr txBox="1"/>
            <p:nvPr/>
          </p:nvSpPr>
          <p:spPr>
            <a:xfrm>
              <a:off x="2250705" y="1863672"/>
              <a:ext cx="9252132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4400" dirty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REMEMBER!</a:t>
              </a:r>
              <a:endParaRPr lang="en-PH" sz="4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2E862458-972E-7A06-6083-C04EFAAEE853}"/>
              </a:ext>
            </a:extLst>
          </p:cNvPr>
          <p:cNvSpPr txBox="1"/>
          <p:nvPr/>
        </p:nvSpPr>
        <p:spPr>
          <a:xfrm>
            <a:off x="2250705" y="2184880"/>
            <a:ext cx="9252132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Open a bank account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Follow local laws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Funds must be managed or disbursed by a Club, not by non-Rotary partners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Keep financial records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Retain documents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Track inventory</a:t>
            </a:r>
            <a:endParaRPr lang="en-PH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3323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AD58B77A-28B6-0959-F08A-32F0989F17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622" y="6035492"/>
            <a:ext cx="1438750" cy="54054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F120028-E0F0-5CB3-F5DF-E28B04963FAF}"/>
              </a:ext>
            </a:extLst>
          </p:cNvPr>
          <p:cNvSpPr/>
          <p:nvPr/>
        </p:nvSpPr>
        <p:spPr>
          <a:xfrm>
            <a:off x="0" y="0"/>
            <a:ext cx="12192000" cy="989345"/>
          </a:xfrm>
          <a:prstGeom prst="rect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76CF355-3814-8E15-E00C-4F4A504CA9FB}"/>
              </a:ext>
            </a:extLst>
          </p:cNvPr>
          <p:cNvGrpSpPr/>
          <p:nvPr/>
        </p:nvGrpSpPr>
        <p:grpSpPr>
          <a:xfrm>
            <a:off x="11294400" y="140208"/>
            <a:ext cx="897600" cy="989345"/>
            <a:chOff x="11303544" y="292608"/>
            <a:chExt cx="897600" cy="989345"/>
          </a:xfrm>
        </p:grpSpPr>
        <p:sp>
          <p:nvSpPr>
            <p:cNvPr id="6" name="Google Shape;11;p2">
              <a:extLst>
                <a:ext uri="{FF2B5EF4-FFF2-40B4-BE49-F238E27FC236}">
                  <a16:creationId xmlns:a16="http://schemas.microsoft.com/office/drawing/2014/main" id="{8739C2D0-B1EF-D2B0-F38B-F47E1EF88501}"/>
                </a:ext>
              </a:extLst>
            </p:cNvPr>
            <p:cNvSpPr/>
            <p:nvPr/>
          </p:nvSpPr>
          <p:spPr>
            <a:xfrm flipH="1">
              <a:off x="11303544" y="292608"/>
              <a:ext cx="888456" cy="989345"/>
            </a:xfrm>
            <a:prstGeom prst="round1Rect">
              <a:avLst>
                <a:gd name="adj" fmla="val 16667"/>
              </a:avLst>
            </a:prstGeom>
            <a:solidFill>
              <a:schemeClr val="lt1">
                <a:alpha val="680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0;p2">
              <a:extLst>
                <a:ext uri="{FF2B5EF4-FFF2-40B4-BE49-F238E27FC236}">
                  <a16:creationId xmlns:a16="http://schemas.microsoft.com/office/drawing/2014/main" id="{A61B2F0A-6E0F-CBFD-1E2E-DC618D9B519D}"/>
                </a:ext>
              </a:extLst>
            </p:cNvPr>
            <p:cNvSpPr/>
            <p:nvPr/>
          </p:nvSpPr>
          <p:spPr>
            <a:xfrm flipH="1">
              <a:off x="11303544" y="292608"/>
              <a:ext cx="897600" cy="881948"/>
            </a:xfrm>
            <a:prstGeom prst="rtTriangl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85D0AB7B-BD0E-3DCB-C4BC-E54A9A471B11}"/>
              </a:ext>
            </a:extLst>
          </p:cNvPr>
          <p:cNvSpPr txBox="1"/>
          <p:nvPr/>
        </p:nvSpPr>
        <p:spPr>
          <a:xfrm>
            <a:off x="172865" y="422867"/>
            <a:ext cx="91414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</a:p>
        </p:txBody>
      </p:sp>
      <p:pic>
        <p:nvPicPr>
          <p:cNvPr id="13" name="Picture 12" descr="Shape, circle&#10;&#10;Description automatically generated">
            <a:extLst>
              <a:ext uri="{FF2B5EF4-FFF2-40B4-BE49-F238E27FC236}">
                <a16:creationId xmlns:a16="http://schemas.microsoft.com/office/drawing/2014/main" id="{71FB2038-13B8-2CBB-E1B1-F4C934CA45A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3971" y="2872992"/>
            <a:ext cx="3844800" cy="384480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6A8F039C-D62C-19C8-178F-A7388B0B32FC}"/>
              </a:ext>
            </a:extLst>
          </p:cNvPr>
          <p:cNvSpPr txBox="1"/>
          <p:nvPr/>
        </p:nvSpPr>
        <p:spPr>
          <a:xfrm>
            <a:off x="753600" y="1412212"/>
            <a:ext cx="1068480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Breakout into groups of 3-4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Read the Financial Management Plan worksheet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Groups will report their responses to the review questions.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100325-E638-1BDE-FEE6-7B1AFB052B3E}"/>
              </a:ext>
            </a:extLst>
          </p:cNvPr>
          <p:cNvSpPr txBox="1"/>
          <p:nvPr/>
        </p:nvSpPr>
        <p:spPr>
          <a:xfrm>
            <a:off x="738405" y="3694219"/>
            <a:ext cx="739588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Guide Questions:</a:t>
            </a:r>
          </a:p>
          <a:p>
            <a:pPr marL="514350" indent="-514350">
              <a:buAutoNum type="arabi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How would your Club adapt these procedures?</a:t>
            </a:r>
          </a:p>
          <a:p>
            <a:pPr marL="514350" indent="-514350">
              <a:buAutoNum type="arabicPeriod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Who in your Club would be responsible for each procedure?</a:t>
            </a:r>
          </a:p>
          <a:p>
            <a:endParaRPr lang="en-PH" sz="2800" dirty="0"/>
          </a:p>
        </p:txBody>
      </p:sp>
    </p:spTree>
    <p:extLst>
      <p:ext uri="{BB962C8B-B14F-4D97-AF65-F5344CB8AC3E}">
        <p14:creationId xmlns:p14="http://schemas.microsoft.com/office/powerpoint/2010/main" val="1425617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AD58B77A-28B6-0959-F08A-32F0989F17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622" y="6035492"/>
            <a:ext cx="1438750" cy="54054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F120028-E0F0-5CB3-F5DF-E28B04963FAF}"/>
              </a:ext>
            </a:extLst>
          </p:cNvPr>
          <p:cNvSpPr/>
          <p:nvPr/>
        </p:nvSpPr>
        <p:spPr>
          <a:xfrm>
            <a:off x="0" y="0"/>
            <a:ext cx="12192000" cy="989345"/>
          </a:xfrm>
          <a:prstGeom prst="rect">
            <a:avLst/>
          </a:prstGeom>
          <a:gradFill flip="none" rotWithShape="1">
            <a:gsLst>
              <a:gs pos="0">
                <a:srgbClr val="006699">
                  <a:shade val="30000"/>
                  <a:satMod val="115000"/>
                </a:srgbClr>
              </a:gs>
              <a:gs pos="50000">
                <a:srgbClr val="006699">
                  <a:shade val="67500"/>
                  <a:satMod val="115000"/>
                </a:srgbClr>
              </a:gs>
              <a:gs pos="100000">
                <a:srgbClr val="006699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76CF355-3814-8E15-E00C-4F4A504CA9FB}"/>
              </a:ext>
            </a:extLst>
          </p:cNvPr>
          <p:cNvGrpSpPr/>
          <p:nvPr/>
        </p:nvGrpSpPr>
        <p:grpSpPr>
          <a:xfrm>
            <a:off x="11303109" y="140208"/>
            <a:ext cx="897600" cy="989345"/>
            <a:chOff x="11303544" y="292608"/>
            <a:chExt cx="897600" cy="989345"/>
          </a:xfrm>
        </p:grpSpPr>
        <p:sp>
          <p:nvSpPr>
            <p:cNvPr id="6" name="Google Shape;11;p2">
              <a:extLst>
                <a:ext uri="{FF2B5EF4-FFF2-40B4-BE49-F238E27FC236}">
                  <a16:creationId xmlns:a16="http://schemas.microsoft.com/office/drawing/2014/main" id="{8739C2D0-B1EF-D2B0-F38B-F47E1EF88501}"/>
                </a:ext>
              </a:extLst>
            </p:cNvPr>
            <p:cNvSpPr/>
            <p:nvPr/>
          </p:nvSpPr>
          <p:spPr>
            <a:xfrm flipH="1">
              <a:off x="11303544" y="292608"/>
              <a:ext cx="888456" cy="989345"/>
            </a:xfrm>
            <a:prstGeom prst="round1Rect">
              <a:avLst>
                <a:gd name="adj" fmla="val 16667"/>
              </a:avLst>
            </a:prstGeom>
            <a:solidFill>
              <a:schemeClr val="lt1">
                <a:alpha val="680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0;p2">
              <a:extLst>
                <a:ext uri="{FF2B5EF4-FFF2-40B4-BE49-F238E27FC236}">
                  <a16:creationId xmlns:a16="http://schemas.microsoft.com/office/drawing/2014/main" id="{A61B2F0A-6E0F-CBFD-1E2E-DC618D9B519D}"/>
                </a:ext>
              </a:extLst>
            </p:cNvPr>
            <p:cNvSpPr/>
            <p:nvPr/>
          </p:nvSpPr>
          <p:spPr>
            <a:xfrm flipH="1">
              <a:off x="11303544" y="292608"/>
              <a:ext cx="897600" cy="881948"/>
            </a:xfrm>
            <a:prstGeom prst="rtTriangl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85D0AB7B-BD0E-3DCB-C4BC-E54A9A471B11}"/>
              </a:ext>
            </a:extLst>
          </p:cNvPr>
          <p:cNvSpPr txBox="1"/>
          <p:nvPr/>
        </p:nvSpPr>
        <p:spPr>
          <a:xfrm>
            <a:off x="172866" y="422867"/>
            <a:ext cx="79312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OBJECTIVES</a:t>
            </a: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D510C715-F7C2-181C-618D-2113C70CD6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331739"/>
              </p:ext>
            </p:extLst>
          </p:nvPr>
        </p:nvGraphicFramePr>
        <p:xfrm>
          <a:off x="883588" y="1983689"/>
          <a:ext cx="10424823" cy="3230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47753">
                  <a:extLst>
                    <a:ext uri="{9D8B030D-6E8A-4147-A177-3AD203B41FA5}">
                      <a16:colId xmlns:a16="http://schemas.microsoft.com/office/drawing/2014/main" val="181192368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226864373"/>
                    </a:ext>
                  </a:extLst>
                </a:gridCol>
                <a:gridCol w="6868790">
                  <a:extLst>
                    <a:ext uri="{9D8B030D-6E8A-4147-A177-3AD203B41FA5}">
                      <a16:colId xmlns:a16="http://schemas.microsoft.com/office/drawing/2014/main" val="2743964716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en-PH" sz="3800" b="1" dirty="0"/>
                        <a:t>APPLY FOR A GLOBAL GRANT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PH" sz="4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571500" indent="-571500">
                        <a:buFont typeface="Wingdings" panose="05000000000000000000" pitchFamily="2" charset="2"/>
                        <a:buChar char="ü"/>
                      </a:pPr>
                      <a:r>
                        <a:rPr lang="en-PH" sz="4000" dirty="0"/>
                        <a:t>Identify what goes into each section of a grant application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733663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PH" sz="4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571500" indent="-571500">
                        <a:buFont typeface="Wingdings" panose="05000000000000000000" pitchFamily="2" charset="2"/>
                        <a:buChar char="ü"/>
                      </a:pPr>
                      <a:r>
                        <a:rPr lang="en-PH" sz="4000" dirty="0"/>
                        <a:t>Understand the global grant application process and timeline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689431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7386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AD58B77A-28B6-0959-F08A-32F0989F17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622" y="6035492"/>
            <a:ext cx="1438750" cy="54054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F120028-E0F0-5CB3-F5DF-E28B04963FAF}"/>
              </a:ext>
            </a:extLst>
          </p:cNvPr>
          <p:cNvSpPr/>
          <p:nvPr/>
        </p:nvSpPr>
        <p:spPr>
          <a:xfrm>
            <a:off x="0" y="0"/>
            <a:ext cx="12192000" cy="989345"/>
          </a:xfrm>
          <a:prstGeom prst="rect">
            <a:avLst/>
          </a:prstGeom>
          <a:gradFill flip="none" rotWithShape="1">
            <a:gsLst>
              <a:gs pos="0">
                <a:srgbClr val="006699">
                  <a:shade val="30000"/>
                  <a:satMod val="115000"/>
                </a:srgbClr>
              </a:gs>
              <a:gs pos="50000">
                <a:srgbClr val="006699">
                  <a:shade val="67500"/>
                  <a:satMod val="115000"/>
                </a:srgbClr>
              </a:gs>
              <a:gs pos="100000">
                <a:srgbClr val="006699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76CF355-3814-8E15-E00C-4F4A504CA9FB}"/>
              </a:ext>
            </a:extLst>
          </p:cNvPr>
          <p:cNvGrpSpPr/>
          <p:nvPr/>
        </p:nvGrpSpPr>
        <p:grpSpPr>
          <a:xfrm>
            <a:off x="11294400" y="140208"/>
            <a:ext cx="897600" cy="989345"/>
            <a:chOff x="11303544" y="292608"/>
            <a:chExt cx="897600" cy="989345"/>
          </a:xfrm>
        </p:grpSpPr>
        <p:sp>
          <p:nvSpPr>
            <p:cNvPr id="6" name="Google Shape;11;p2">
              <a:extLst>
                <a:ext uri="{FF2B5EF4-FFF2-40B4-BE49-F238E27FC236}">
                  <a16:creationId xmlns:a16="http://schemas.microsoft.com/office/drawing/2014/main" id="{8739C2D0-B1EF-D2B0-F38B-F47E1EF88501}"/>
                </a:ext>
              </a:extLst>
            </p:cNvPr>
            <p:cNvSpPr/>
            <p:nvPr/>
          </p:nvSpPr>
          <p:spPr>
            <a:xfrm flipH="1">
              <a:off x="11303544" y="292608"/>
              <a:ext cx="888456" cy="989345"/>
            </a:xfrm>
            <a:prstGeom prst="round1Rect">
              <a:avLst>
                <a:gd name="adj" fmla="val 16667"/>
              </a:avLst>
            </a:prstGeom>
            <a:solidFill>
              <a:schemeClr val="lt1">
                <a:alpha val="680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0;p2">
              <a:extLst>
                <a:ext uri="{FF2B5EF4-FFF2-40B4-BE49-F238E27FC236}">
                  <a16:creationId xmlns:a16="http://schemas.microsoft.com/office/drawing/2014/main" id="{A61B2F0A-6E0F-CBFD-1E2E-DC618D9B519D}"/>
                </a:ext>
              </a:extLst>
            </p:cNvPr>
            <p:cNvSpPr/>
            <p:nvPr/>
          </p:nvSpPr>
          <p:spPr>
            <a:xfrm flipH="1">
              <a:off x="11303544" y="292608"/>
              <a:ext cx="897600" cy="881948"/>
            </a:xfrm>
            <a:prstGeom prst="rtTriangl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85D0AB7B-BD0E-3DCB-C4BC-E54A9A471B11}"/>
              </a:ext>
            </a:extLst>
          </p:cNvPr>
          <p:cNvSpPr txBox="1"/>
          <p:nvPr/>
        </p:nvSpPr>
        <p:spPr>
          <a:xfrm>
            <a:off x="172866" y="422867"/>
            <a:ext cx="79312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RESOURCES</a:t>
            </a: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D510C715-F7C2-181C-618D-2113C70CD6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2900690"/>
              </p:ext>
            </p:extLst>
          </p:nvPr>
        </p:nvGraphicFramePr>
        <p:xfrm>
          <a:off x="883588" y="1983689"/>
          <a:ext cx="10424823" cy="2590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47753">
                  <a:extLst>
                    <a:ext uri="{9D8B030D-6E8A-4147-A177-3AD203B41FA5}">
                      <a16:colId xmlns:a16="http://schemas.microsoft.com/office/drawing/2014/main" val="181192368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226864373"/>
                    </a:ext>
                  </a:extLst>
                </a:gridCol>
                <a:gridCol w="6868790">
                  <a:extLst>
                    <a:ext uri="{9D8B030D-6E8A-4147-A177-3AD203B41FA5}">
                      <a16:colId xmlns:a16="http://schemas.microsoft.com/office/drawing/2014/main" val="2743964716"/>
                    </a:ext>
                  </a:extLst>
                </a:gridCol>
              </a:tblGrid>
              <a:tr h="370840">
                <a:tc rowSpan="5">
                  <a:txBody>
                    <a:bodyPr/>
                    <a:lstStyle/>
                    <a:p>
                      <a:r>
                        <a:rPr lang="en-PH" sz="3800" b="1" dirty="0"/>
                        <a:t>APPLY FOR A GLOBAL GRANT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PH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571500" indent="-571500">
                        <a:buFont typeface="Wingdings" panose="05000000000000000000" pitchFamily="2" charset="2"/>
                        <a:buChar char="ü"/>
                      </a:pPr>
                      <a:r>
                        <a:rPr lang="en-PH" sz="2800" dirty="0"/>
                        <a:t>A Guide to Global Grants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733663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PH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571500" indent="-571500">
                        <a:buFont typeface="Wingdings" panose="05000000000000000000" pitchFamily="2" charset="2"/>
                        <a:buChar char="ü"/>
                      </a:pPr>
                      <a:r>
                        <a:rPr lang="en-PH" sz="2800" dirty="0"/>
                        <a:t>How to Use the Grant Center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6894314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PH" sz="38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PH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571500" indent="-571500">
                        <a:buFont typeface="Wingdings" panose="05000000000000000000" pitchFamily="2" charset="2"/>
                        <a:buChar char="ü"/>
                      </a:pPr>
                      <a:r>
                        <a:rPr lang="en-PH" sz="2800" dirty="0"/>
                        <a:t>Global Grant Application Template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7737093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PH" sz="38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PH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571500" indent="-571500">
                        <a:buFont typeface="Wingdings" panose="05000000000000000000" pitchFamily="2" charset="2"/>
                        <a:buChar char="ü"/>
                      </a:pPr>
                      <a:r>
                        <a:rPr lang="en-PH" sz="2800" dirty="0"/>
                        <a:t>Global Grant Lifecycle Diagram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3444802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PH" sz="38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PH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PH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47037609"/>
                  </a:ext>
                </a:extLst>
              </a:tr>
            </a:tbl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9A746082-A2D6-6152-24A5-B23B9FCDA9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8265">
            <a:off x="10145441" y="2544638"/>
            <a:ext cx="1052402" cy="1054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003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8DA456C-AA8D-C5FD-AACB-B1DF78B0B72E}"/>
              </a:ext>
            </a:extLst>
          </p:cNvPr>
          <p:cNvSpPr/>
          <p:nvPr/>
        </p:nvSpPr>
        <p:spPr>
          <a:xfrm>
            <a:off x="0" y="0"/>
            <a:ext cx="12192000" cy="989345"/>
          </a:xfrm>
          <a:prstGeom prst="rect">
            <a:avLst/>
          </a:prstGeom>
          <a:gradFill flip="none" rotWithShape="1">
            <a:gsLst>
              <a:gs pos="0">
                <a:srgbClr val="006699">
                  <a:shade val="30000"/>
                  <a:satMod val="115000"/>
                </a:srgbClr>
              </a:gs>
              <a:gs pos="50000">
                <a:srgbClr val="006699">
                  <a:shade val="67500"/>
                  <a:satMod val="115000"/>
                </a:srgbClr>
              </a:gs>
              <a:gs pos="100000">
                <a:srgbClr val="006699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B281426-7719-FA10-3865-D6FDB4D80E27}"/>
              </a:ext>
            </a:extLst>
          </p:cNvPr>
          <p:cNvGrpSpPr/>
          <p:nvPr/>
        </p:nvGrpSpPr>
        <p:grpSpPr>
          <a:xfrm>
            <a:off x="11294400" y="140208"/>
            <a:ext cx="897600" cy="989345"/>
            <a:chOff x="11303544" y="292608"/>
            <a:chExt cx="897600" cy="989345"/>
          </a:xfrm>
        </p:grpSpPr>
        <p:sp>
          <p:nvSpPr>
            <p:cNvPr id="6" name="Google Shape;11;p2">
              <a:extLst>
                <a:ext uri="{FF2B5EF4-FFF2-40B4-BE49-F238E27FC236}">
                  <a16:creationId xmlns:a16="http://schemas.microsoft.com/office/drawing/2014/main" id="{5E1947F4-5BA8-E528-3020-0799E9F1DF2B}"/>
                </a:ext>
              </a:extLst>
            </p:cNvPr>
            <p:cNvSpPr/>
            <p:nvPr/>
          </p:nvSpPr>
          <p:spPr>
            <a:xfrm flipH="1">
              <a:off x="11303544" y="292608"/>
              <a:ext cx="888456" cy="989345"/>
            </a:xfrm>
            <a:prstGeom prst="round1Rect">
              <a:avLst>
                <a:gd name="adj" fmla="val 16667"/>
              </a:avLst>
            </a:prstGeom>
            <a:solidFill>
              <a:schemeClr val="lt1">
                <a:alpha val="680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0;p2">
              <a:extLst>
                <a:ext uri="{FF2B5EF4-FFF2-40B4-BE49-F238E27FC236}">
                  <a16:creationId xmlns:a16="http://schemas.microsoft.com/office/drawing/2014/main" id="{B5F4C3B7-C3F5-35E7-75C2-F20B7B10EF69}"/>
                </a:ext>
              </a:extLst>
            </p:cNvPr>
            <p:cNvSpPr/>
            <p:nvPr/>
          </p:nvSpPr>
          <p:spPr>
            <a:xfrm flipH="1">
              <a:off x="11303544" y="292608"/>
              <a:ext cx="897600" cy="881948"/>
            </a:xfrm>
            <a:prstGeom prst="rtTriangl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64A5D1E0-83F2-1E09-648E-96AFB1A9831D}"/>
              </a:ext>
            </a:extLst>
          </p:cNvPr>
          <p:cNvSpPr txBox="1"/>
          <p:nvPr/>
        </p:nvSpPr>
        <p:spPr>
          <a:xfrm>
            <a:off x="172866" y="422867"/>
            <a:ext cx="79312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GETTING STARTED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491D95D-360D-28D9-AC92-A99E5E230573}"/>
              </a:ext>
            </a:extLst>
          </p:cNvPr>
          <p:cNvGrpSpPr/>
          <p:nvPr/>
        </p:nvGrpSpPr>
        <p:grpSpPr>
          <a:xfrm>
            <a:off x="769845" y="919152"/>
            <a:ext cx="10732992" cy="1335742"/>
            <a:chOff x="769845" y="1412212"/>
            <a:chExt cx="10732992" cy="1335742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1DA7A27C-2F32-BB54-3314-C182F527141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0939"/>
            <a:stretch/>
          </p:blipFill>
          <p:spPr>
            <a:xfrm flipH="1">
              <a:off x="769845" y="1412212"/>
              <a:ext cx="1934158" cy="1335742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BC5BF6D-D74B-5C3E-018C-86EB699F0302}"/>
                </a:ext>
              </a:extLst>
            </p:cNvPr>
            <p:cNvSpPr txBox="1"/>
            <p:nvPr/>
          </p:nvSpPr>
          <p:spPr>
            <a:xfrm>
              <a:off x="2250705" y="1863672"/>
              <a:ext cx="9252132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4400" dirty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PRO TIP!</a:t>
              </a:r>
              <a:endParaRPr lang="en-PH" sz="4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0FAF4461-328D-8C12-6D69-4373EBD0784C}"/>
              </a:ext>
            </a:extLst>
          </p:cNvPr>
          <p:cNvSpPr txBox="1"/>
          <p:nvPr/>
        </p:nvSpPr>
        <p:spPr>
          <a:xfrm>
            <a:off x="2250705" y="2184880"/>
            <a:ext cx="9252132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Start with the Global Grant Template.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Follow local laws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Funds must be managed or disbursed by a Club, not by non-Rotary partners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Keep financial records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Retain documents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Track inventory</a:t>
            </a:r>
            <a:endParaRPr lang="en-PH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383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8DA456C-AA8D-C5FD-AACB-B1DF78B0B72E}"/>
              </a:ext>
            </a:extLst>
          </p:cNvPr>
          <p:cNvSpPr/>
          <p:nvPr/>
        </p:nvSpPr>
        <p:spPr>
          <a:xfrm>
            <a:off x="0" y="0"/>
            <a:ext cx="12192000" cy="989345"/>
          </a:xfrm>
          <a:prstGeom prst="rect">
            <a:avLst/>
          </a:prstGeom>
          <a:gradFill flip="none" rotWithShape="1">
            <a:gsLst>
              <a:gs pos="0">
                <a:srgbClr val="006699">
                  <a:shade val="30000"/>
                  <a:satMod val="115000"/>
                </a:srgbClr>
              </a:gs>
              <a:gs pos="50000">
                <a:srgbClr val="006699">
                  <a:shade val="67500"/>
                  <a:satMod val="115000"/>
                </a:srgbClr>
              </a:gs>
              <a:gs pos="100000">
                <a:srgbClr val="006699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B281426-7719-FA10-3865-D6FDB4D80E27}"/>
              </a:ext>
            </a:extLst>
          </p:cNvPr>
          <p:cNvGrpSpPr/>
          <p:nvPr/>
        </p:nvGrpSpPr>
        <p:grpSpPr>
          <a:xfrm>
            <a:off x="11294400" y="140208"/>
            <a:ext cx="897600" cy="989345"/>
            <a:chOff x="11303544" y="292608"/>
            <a:chExt cx="897600" cy="989345"/>
          </a:xfrm>
        </p:grpSpPr>
        <p:sp>
          <p:nvSpPr>
            <p:cNvPr id="6" name="Google Shape;11;p2">
              <a:extLst>
                <a:ext uri="{FF2B5EF4-FFF2-40B4-BE49-F238E27FC236}">
                  <a16:creationId xmlns:a16="http://schemas.microsoft.com/office/drawing/2014/main" id="{5E1947F4-5BA8-E528-3020-0799E9F1DF2B}"/>
                </a:ext>
              </a:extLst>
            </p:cNvPr>
            <p:cNvSpPr/>
            <p:nvPr/>
          </p:nvSpPr>
          <p:spPr>
            <a:xfrm flipH="1">
              <a:off x="11303544" y="292608"/>
              <a:ext cx="888456" cy="989345"/>
            </a:xfrm>
            <a:prstGeom prst="round1Rect">
              <a:avLst>
                <a:gd name="adj" fmla="val 16667"/>
              </a:avLst>
            </a:prstGeom>
            <a:solidFill>
              <a:schemeClr val="lt1">
                <a:alpha val="680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0;p2">
              <a:extLst>
                <a:ext uri="{FF2B5EF4-FFF2-40B4-BE49-F238E27FC236}">
                  <a16:creationId xmlns:a16="http://schemas.microsoft.com/office/drawing/2014/main" id="{B5F4C3B7-C3F5-35E7-75C2-F20B7B10EF69}"/>
                </a:ext>
              </a:extLst>
            </p:cNvPr>
            <p:cNvSpPr/>
            <p:nvPr/>
          </p:nvSpPr>
          <p:spPr>
            <a:xfrm flipH="1">
              <a:off x="11303544" y="292608"/>
              <a:ext cx="897600" cy="881948"/>
            </a:xfrm>
            <a:prstGeom prst="rtTriangl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64A5D1E0-83F2-1E09-648E-96AFB1A9831D}"/>
              </a:ext>
            </a:extLst>
          </p:cNvPr>
          <p:cNvSpPr txBox="1"/>
          <p:nvPr/>
        </p:nvSpPr>
        <p:spPr>
          <a:xfrm>
            <a:off x="172866" y="422867"/>
            <a:ext cx="79312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GETTING STARTED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491D95D-360D-28D9-AC92-A99E5E230573}"/>
              </a:ext>
            </a:extLst>
          </p:cNvPr>
          <p:cNvGrpSpPr/>
          <p:nvPr/>
        </p:nvGrpSpPr>
        <p:grpSpPr>
          <a:xfrm>
            <a:off x="769845" y="919152"/>
            <a:ext cx="10732992" cy="1335742"/>
            <a:chOff x="769845" y="1412212"/>
            <a:chExt cx="10732992" cy="1335742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1DA7A27C-2F32-BB54-3314-C182F527141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0939"/>
            <a:stretch/>
          </p:blipFill>
          <p:spPr>
            <a:xfrm flipH="1">
              <a:off x="769845" y="1412212"/>
              <a:ext cx="1934158" cy="1335742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BC5BF6D-D74B-5C3E-018C-86EB699F0302}"/>
                </a:ext>
              </a:extLst>
            </p:cNvPr>
            <p:cNvSpPr txBox="1"/>
            <p:nvPr/>
          </p:nvSpPr>
          <p:spPr>
            <a:xfrm>
              <a:off x="2250705" y="1863672"/>
              <a:ext cx="9252132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GG APPLICATION TABS/STEPS</a:t>
              </a:r>
              <a:endParaRPr lang="en-PH" sz="4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B4C75BDA-FDA8-4C85-C83F-0DDAE90C8E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8623050"/>
              </p:ext>
            </p:extLst>
          </p:nvPr>
        </p:nvGraphicFramePr>
        <p:xfrm>
          <a:off x="2250704" y="2184880"/>
          <a:ext cx="9043696" cy="3108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1848">
                  <a:extLst>
                    <a:ext uri="{9D8B030D-6E8A-4147-A177-3AD203B41FA5}">
                      <a16:colId xmlns:a16="http://schemas.microsoft.com/office/drawing/2014/main" val="3417181668"/>
                    </a:ext>
                  </a:extLst>
                </a:gridCol>
                <a:gridCol w="4521848">
                  <a:extLst>
                    <a:ext uri="{9D8B030D-6E8A-4147-A177-3AD203B41FA5}">
                      <a16:colId xmlns:a16="http://schemas.microsoft.com/office/drawing/2014/main" val="2547570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Basic Information</a:t>
                      </a:r>
                      <a:endParaRPr lang="en-PH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 Participants</a:t>
                      </a:r>
                      <a:endParaRPr lang="en-PH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9099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Committee Members</a:t>
                      </a:r>
                      <a:endParaRPr lang="en-PH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 Budget</a:t>
                      </a:r>
                      <a:endParaRPr lang="en-PH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250062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Project Overview</a:t>
                      </a:r>
                      <a:endParaRPr lang="en-PH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 Funding</a:t>
                      </a:r>
                      <a:endParaRPr lang="en-PH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260860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Areas of Focus</a:t>
                      </a:r>
                      <a:endParaRPr lang="en-PH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Sustainability</a:t>
                      </a:r>
                      <a:endParaRPr lang="en-PH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79749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Measuring Success</a:t>
                      </a:r>
                      <a:endParaRPr lang="en-PH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 Review and Lock</a:t>
                      </a:r>
                      <a:endParaRPr lang="en-PH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213254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 Location and Dates</a:t>
                      </a:r>
                      <a:endParaRPr lang="en-PH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 Authorizations</a:t>
                      </a:r>
                      <a:endParaRPr lang="en-PH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504660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8685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AD58B77A-28B6-0959-F08A-32F0989F17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622" y="6035492"/>
            <a:ext cx="1438750" cy="54054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F120028-E0F0-5CB3-F5DF-E28B04963FAF}"/>
              </a:ext>
            </a:extLst>
          </p:cNvPr>
          <p:cNvSpPr/>
          <p:nvPr/>
        </p:nvSpPr>
        <p:spPr>
          <a:xfrm>
            <a:off x="0" y="0"/>
            <a:ext cx="12192000" cy="989345"/>
          </a:xfrm>
          <a:prstGeom prst="rect">
            <a:avLst/>
          </a:prstGeom>
          <a:gradFill flip="none" rotWithShape="1">
            <a:gsLst>
              <a:gs pos="0">
                <a:srgbClr val="006699">
                  <a:shade val="30000"/>
                  <a:satMod val="115000"/>
                </a:srgbClr>
              </a:gs>
              <a:gs pos="50000">
                <a:srgbClr val="006699">
                  <a:shade val="67500"/>
                  <a:satMod val="115000"/>
                </a:srgbClr>
              </a:gs>
              <a:gs pos="100000">
                <a:srgbClr val="006699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76CF355-3814-8E15-E00C-4F4A504CA9FB}"/>
              </a:ext>
            </a:extLst>
          </p:cNvPr>
          <p:cNvGrpSpPr/>
          <p:nvPr/>
        </p:nvGrpSpPr>
        <p:grpSpPr>
          <a:xfrm>
            <a:off x="11294400" y="140208"/>
            <a:ext cx="897600" cy="989345"/>
            <a:chOff x="11303544" y="292608"/>
            <a:chExt cx="897600" cy="989345"/>
          </a:xfrm>
        </p:grpSpPr>
        <p:sp>
          <p:nvSpPr>
            <p:cNvPr id="6" name="Google Shape;11;p2">
              <a:extLst>
                <a:ext uri="{FF2B5EF4-FFF2-40B4-BE49-F238E27FC236}">
                  <a16:creationId xmlns:a16="http://schemas.microsoft.com/office/drawing/2014/main" id="{8739C2D0-B1EF-D2B0-F38B-F47E1EF88501}"/>
                </a:ext>
              </a:extLst>
            </p:cNvPr>
            <p:cNvSpPr/>
            <p:nvPr/>
          </p:nvSpPr>
          <p:spPr>
            <a:xfrm flipH="1">
              <a:off x="11303544" y="292608"/>
              <a:ext cx="888456" cy="989345"/>
            </a:xfrm>
            <a:prstGeom prst="round1Rect">
              <a:avLst>
                <a:gd name="adj" fmla="val 16667"/>
              </a:avLst>
            </a:prstGeom>
            <a:solidFill>
              <a:schemeClr val="lt1">
                <a:alpha val="680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0;p2">
              <a:extLst>
                <a:ext uri="{FF2B5EF4-FFF2-40B4-BE49-F238E27FC236}">
                  <a16:creationId xmlns:a16="http://schemas.microsoft.com/office/drawing/2014/main" id="{A61B2F0A-6E0F-CBFD-1E2E-DC618D9B519D}"/>
                </a:ext>
              </a:extLst>
            </p:cNvPr>
            <p:cNvSpPr/>
            <p:nvPr/>
          </p:nvSpPr>
          <p:spPr>
            <a:xfrm flipH="1">
              <a:off x="11303544" y="292608"/>
              <a:ext cx="897600" cy="881948"/>
            </a:xfrm>
            <a:prstGeom prst="rtTriangl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85D0AB7B-BD0E-3DCB-C4BC-E54A9A471B11}"/>
              </a:ext>
            </a:extLst>
          </p:cNvPr>
          <p:cNvSpPr txBox="1"/>
          <p:nvPr/>
        </p:nvSpPr>
        <p:spPr>
          <a:xfrm>
            <a:off x="172866" y="422867"/>
            <a:ext cx="79312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GRANT APPLICATION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972A647A-46CE-187C-8F27-ECCD47346E4D}"/>
              </a:ext>
            </a:extLst>
          </p:cNvPr>
          <p:cNvSpPr/>
          <p:nvPr/>
        </p:nvSpPr>
        <p:spPr>
          <a:xfrm>
            <a:off x="914400" y="1694329"/>
            <a:ext cx="1084729" cy="1084729"/>
          </a:xfrm>
          <a:prstGeom prst="ellipse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939D8E-180A-C9A3-3B7B-AE5A0251CBAF}"/>
              </a:ext>
            </a:extLst>
          </p:cNvPr>
          <p:cNvSpPr txBox="1"/>
          <p:nvPr/>
        </p:nvSpPr>
        <p:spPr>
          <a:xfrm>
            <a:off x="1362635" y="1882588"/>
            <a:ext cx="63649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6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2EB590-86BD-CB11-C8A1-C6760448E660}"/>
              </a:ext>
            </a:extLst>
          </p:cNvPr>
          <p:cNvSpPr txBox="1"/>
          <p:nvPr/>
        </p:nvSpPr>
        <p:spPr>
          <a:xfrm>
            <a:off x="2079812" y="2071172"/>
            <a:ext cx="8408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000" dirty="0">
                <a:latin typeface="Arial" panose="020B0604020202020204" pitchFamily="34" charset="0"/>
                <a:cs typeface="Arial" panose="020B0604020202020204" pitchFamily="34" charset="0"/>
              </a:rPr>
              <a:t>BASIC INFORMATION</a:t>
            </a:r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37580851-F52E-4FDB-65FA-BF48FCD7DA93}"/>
              </a:ext>
            </a:extLst>
          </p:cNvPr>
          <p:cNvGraphicFramePr>
            <a:graphicFrameLocks noGrp="1"/>
          </p:cNvGraphicFramePr>
          <p:nvPr/>
        </p:nvGraphicFramePr>
        <p:xfrm>
          <a:off x="2220259" y="2889125"/>
          <a:ext cx="8128000" cy="2712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1153">
                  <a:extLst>
                    <a:ext uri="{9D8B030D-6E8A-4147-A177-3AD203B41FA5}">
                      <a16:colId xmlns:a16="http://schemas.microsoft.com/office/drawing/2014/main" val="2409750519"/>
                    </a:ext>
                  </a:extLst>
                </a:gridCol>
                <a:gridCol w="6896847">
                  <a:extLst>
                    <a:ext uri="{9D8B030D-6E8A-4147-A177-3AD203B41FA5}">
                      <a16:colId xmlns:a16="http://schemas.microsoft.com/office/drawing/2014/main" val="35862356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ü"/>
                      </a:pPr>
                      <a:r>
                        <a:rPr lang="en-PH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your project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48944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ü"/>
                      </a:pPr>
                      <a:r>
                        <a:rPr lang="en-PH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Identify type (humanitarian, vocational training, or scholarship)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9147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ü"/>
                      </a:pPr>
                      <a:r>
                        <a:rPr lang="en-PH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Select Primary Host and International Contact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01539772"/>
                  </a:ext>
                </a:extLst>
              </a:tr>
            </a:tbl>
          </a:graphicData>
        </a:graphic>
      </p:graphicFrame>
      <p:grpSp>
        <p:nvGrpSpPr>
          <p:cNvPr id="12" name="Group 11">
            <a:extLst>
              <a:ext uri="{FF2B5EF4-FFF2-40B4-BE49-F238E27FC236}">
                <a16:creationId xmlns:a16="http://schemas.microsoft.com/office/drawing/2014/main" id="{12C97B1F-6BE1-B283-9583-73028F7BD572}"/>
              </a:ext>
            </a:extLst>
          </p:cNvPr>
          <p:cNvGrpSpPr/>
          <p:nvPr/>
        </p:nvGrpSpPr>
        <p:grpSpPr>
          <a:xfrm rot="175702">
            <a:off x="9723547" y="4574849"/>
            <a:ext cx="2053990" cy="2053990"/>
            <a:chOff x="711200" y="3657922"/>
            <a:chExt cx="2053990" cy="205399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92015920-1758-9C8F-9B6A-15FB1A78BD1F}"/>
                </a:ext>
              </a:extLst>
            </p:cNvPr>
            <p:cNvSpPr/>
            <p:nvPr/>
          </p:nvSpPr>
          <p:spPr>
            <a:xfrm>
              <a:off x="711200" y="3657922"/>
              <a:ext cx="2053990" cy="205399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541DC27A-46BB-7709-A790-3BDDE30ABC87}"/>
                </a:ext>
              </a:extLst>
            </p:cNvPr>
            <p:cNvSpPr txBox="1"/>
            <p:nvPr/>
          </p:nvSpPr>
          <p:spPr>
            <a:xfrm>
              <a:off x="1048871" y="3945225"/>
              <a:ext cx="1389529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PH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At the end of this step, you get a </a:t>
              </a:r>
              <a:r>
                <a:rPr lang="en-PH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GRANT NUMBER!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72155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AD58B77A-28B6-0959-F08A-32F0989F17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622" y="6035492"/>
            <a:ext cx="1438750" cy="54054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F120028-E0F0-5CB3-F5DF-E28B04963FAF}"/>
              </a:ext>
            </a:extLst>
          </p:cNvPr>
          <p:cNvSpPr/>
          <p:nvPr/>
        </p:nvSpPr>
        <p:spPr>
          <a:xfrm>
            <a:off x="0" y="0"/>
            <a:ext cx="12192000" cy="989345"/>
          </a:xfrm>
          <a:prstGeom prst="rect">
            <a:avLst/>
          </a:prstGeom>
          <a:gradFill flip="none" rotWithShape="1">
            <a:gsLst>
              <a:gs pos="0">
                <a:srgbClr val="006699">
                  <a:shade val="30000"/>
                  <a:satMod val="115000"/>
                </a:srgbClr>
              </a:gs>
              <a:gs pos="50000">
                <a:srgbClr val="006699">
                  <a:shade val="67500"/>
                  <a:satMod val="115000"/>
                </a:srgbClr>
              </a:gs>
              <a:gs pos="100000">
                <a:srgbClr val="006699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76CF355-3814-8E15-E00C-4F4A504CA9FB}"/>
              </a:ext>
            </a:extLst>
          </p:cNvPr>
          <p:cNvGrpSpPr/>
          <p:nvPr/>
        </p:nvGrpSpPr>
        <p:grpSpPr>
          <a:xfrm>
            <a:off x="11294400" y="140208"/>
            <a:ext cx="897600" cy="989345"/>
            <a:chOff x="11303544" y="292608"/>
            <a:chExt cx="897600" cy="989345"/>
          </a:xfrm>
        </p:grpSpPr>
        <p:sp>
          <p:nvSpPr>
            <p:cNvPr id="6" name="Google Shape;11;p2">
              <a:extLst>
                <a:ext uri="{FF2B5EF4-FFF2-40B4-BE49-F238E27FC236}">
                  <a16:creationId xmlns:a16="http://schemas.microsoft.com/office/drawing/2014/main" id="{8739C2D0-B1EF-D2B0-F38B-F47E1EF88501}"/>
                </a:ext>
              </a:extLst>
            </p:cNvPr>
            <p:cNvSpPr/>
            <p:nvPr/>
          </p:nvSpPr>
          <p:spPr>
            <a:xfrm flipH="1">
              <a:off x="11303544" y="292608"/>
              <a:ext cx="888456" cy="989345"/>
            </a:xfrm>
            <a:prstGeom prst="round1Rect">
              <a:avLst>
                <a:gd name="adj" fmla="val 16667"/>
              </a:avLst>
            </a:prstGeom>
            <a:solidFill>
              <a:schemeClr val="lt1">
                <a:alpha val="680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0;p2">
              <a:extLst>
                <a:ext uri="{FF2B5EF4-FFF2-40B4-BE49-F238E27FC236}">
                  <a16:creationId xmlns:a16="http://schemas.microsoft.com/office/drawing/2014/main" id="{A61B2F0A-6E0F-CBFD-1E2E-DC618D9B519D}"/>
                </a:ext>
              </a:extLst>
            </p:cNvPr>
            <p:cNvSpPr/>
            <p:nvPr/>
          </p:nvSpPr>
          <p:spPr>
            <a:xfrm flipH="1">
              <a:off x="11303544" y="292608"/>
              <a:ext cx="897600" cy="881948"/>
            </a:xfrm>
            <a:prstGeom prst="rtTriangl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85D0AB7B-BD0E-3DCB-C4BC-E54A9A471B11}"/>
              </a:ext>
            </a:extLst>
          </p:cNvPr>
          <p:cNvSpPr txBox="1"/>
          <p:nvPr/>
        </p:nvSpPr>
        <p:spPr>
          <a:xfrm>
            <a:off x="172866" y="422867"/>
            <a:ext cx="79312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GRANT APPLICATION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972A647A-46CE-187C-8F27-ECCD47346E4D}"/>
              </a:ext>
            </a:extLst>
          </p:cNvPr>
          <p:cNvSpPr/>
          <p:nvPr/>
        </p:nvSpPr>
        <p:spPr>
          <a:xfrm>
            <a:off x="914400" y="1694329"/>
            <a:ext cx="1084729" cy="1084729"/>
          </a:xfrm>
          <a:prstGeom prst="ellipse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939D8E-180A-C9A3-3B7B-AE5A0251CBAF}"/>
              </a:ext>
            </a:extLst>
          </p:cNvPr>
          <p:cNvSpPr txBox="1"/>
          <p:nvPr/>
        </p:nvSpPr>
        <p:spPr>
          <a:xfrm>
            <a:off x="1362635" y="1882588"/>
            <a:ext cx="63649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6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2EB590-86BD-CB11-C8A1-C6760448E660}"/>
              </a:ext>
            </a:extLst>
          </p:cNvPr>
          <p:cNvSpPr txBox="1"/>
          <p:nvPr/>
        </p:nvSpPr>
        <p:spPr>
          <a:xfrm>
            <a:off x="2079812" y="2071172"/>
            <a:ext cx="8408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000" dirty="0">
                <a:latin typeface="Arial" panose="020B0604020202020204" pitchFamily="34" charset="0"/>
                <a:cs typeface="Arial" panose="020B0604020202020204" pitchFamily="34" charset="0"/>
              </a:rPr>
              <a:t>COMMITTEE MEMBERS</a:t>
            </a:r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37580851-F52E-4FDB-65FA-BF48FCD7DA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2824551"/>
              </p:ext>
            </p:extLst>
          </p:nvPr>
        </p:nvGraphicFramePr>
        <p:xfrm>
          <a:off x="2220259" y="2889125"/>
          <a:ext cx="8128000" cy="3200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1153">
                  <a:extLst>
                    <a:ext uri="{9D8B030D-6E8A-4147-A177-3AD203B41FA5}">
                      <a16:colId xmlns:a16="http://schemas.microsoft.com/office/drawing/2014/main" val="2409750519"/>
                    </a:ext>
                  </a:extLst>
                </a:gridCol>
                <a:gridCol w="6896847">
                  <a:extLst>
                    <a:ext uri="{9D8B030D-6E8A-4147-A177-3AD203B41FA5}">
                      <a16:colId xmlns:a16="http://schemas.microsoft.com/office/drawing/2014/main" val="35862356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ü"/>
                      </a:pPr>
                      <a:r>
                        <a:rPr lang="en-PH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2 members of the Host Committee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48944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ü"/>
                      </a:pPr>
                      <a:r>
                        <a:rPr lang="en-PH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2 members of the International Committee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9147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ü"/>
                      </a:pPr>
                      <a:r>
                        <a:rPr lang="en-PH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Identify and explain conflicts of interest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01539772"/>
                  </a:ext>
                </a:extLst>
              </a:tr>
            </a:tbl>
          </a:graphicData>
        </a:graphic>
      </p:graphicFrame>
      <p:grpSp>
        <p:nvGrpSpPr>
          <p:cNvPr id="15" name="Group 14">
            <a:extLst>
              <a:ext uri="{FF2B5EF4-FFF2-40B4-BE49-F238E27FC236}">
                <a16:creationId xmlns:a16="http://schemas.microsoft.com/office/drawing/2014/main" id="{EAF86537-E21D-486B-66DF-EFAE95591518}"/>
              </a:ext>
            </a:extLst>
          </p:cNvPr>
          <p:cNvGrpSpPr/>
          <p:nvPr/>
        </p:nvGrpSpPr>
        <p:grpSpPr>
          <a:xfrm rot="175702">
            <a:off x="9723547" y="4574849"/>
            <a:ext cx="2053990" cy="2053990"/>
            <a:chOff x="711200" y="3657922"/>
            <a:chExt cx="2053990" cy="205399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8526DC82-DFA7-A1E3-1E66-027AC83B6477}"/>
                </a:ext>
              </a:extLst>
            </p:cNvPr>
            <p:cNvSpPr/>
            <p:nvPr/>
          </p:nvSpPr>
          <p:spPr>
            <a:xfrm>
              <a:off x="711200" y="3657922"/>
              <a:ext cx="2053990" cy="205399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2649042-F94B-CC24-C7A7-35BBA6E6036F}"/>
                </a:ext>
              </a:extLst>
            </p:cNvPr>
            <p:cNvSpPr txBox="1"/>
            <p:nvPr/>
          </p:nvSpPr>
          <p:spPr>
            <a:xfrm>
              <a:off x="1048871" y="3945226"/>
              <a:ext cx="1389529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PH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After each step, click </a:t>
              </a:r>
              <a:r>
                <a:rPr lang="en-PH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SAVE &amp; CONTINUE!!!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97600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AD58B77A-28B6-0959-F08A-32F0989F17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622" y="6035492"/>
            <a:ext cx="1438750" cy="54054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F120028-E0F0-5CB3-F5DF-E28B04963FAF}"/>
              </a:ext>
            </a:extLst>
          </p:cNvPr>
          <p:cNvSpPr/>
          <p:nvPr/>
        </p:nvSpPr>
        <p:spPr>
          <a:xfrm>
            <a:off x="0" y="0"/>
            <a:ext cx="12192000" cy="989345"/>
          </a:xfrm>
          <a:prstGeom prst="rect">
            <a:avLst/>
          </a:prstGeom>
          <a:gradFill flip="none" rotWithShape="1">
            <a:gsLst>
              <a:gs pos="0">
                <a:srgbClr val="006699">
                  <a:shade val="30000"/>
                  <a:satMod val="115000"/>
                </a:srgbClr>
              </a:gs>
              <a:gs pos="50000">
                <a:srgbClr val="006699">
                  <a:shade val="67500"/>
                  <a:satMod val="115000"/>
                </a:srgbClr>
              </a:gs>
              <a:gs pos="100000">
                <a:srgbClr val="006699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76CF355-3814-8E15-E00C-4F4A504CA9FB}"/>
              </a:ext>
            </a:extLst>
          </p:cNvPr>
          <p:cNvGrpSpPr/>
          <p:nvPr/>
        </p:nvGrpSpPr>
        <p:grpSpPr>
          <a:xfrm>
            <a:off x="11294400" y="140208"/>
            <a:ext cx="897600" cy="989345"/>
            <a:chOff x="11303544" y="292608"/>
            <a:chExt cx="897600" cy="989345"/>
          </a:xfrm>
        </p:grpSpPr>
        <p:sp>
          <p:nvSpPr>
            <p:cNvPr id="6" name="Google Shape;11;p2">
              <a:extLst>
                <a:ext uri="{FF2B5EF4-FFF2-40B4-BE49-F238E27FC236}">
                  <a16:creationId xmlns:a16="http://schemas.microsoft.com/office/drawing/2014/main" id="{8739C2D0-B1EF-D2B0-F38B-F47E1EF88501}"/>
                </a:ext>
              </a:extLst>
            </p:cNvPr>
            <p:cNvSpPr/>
            <p:nvPr/>
          </p:nvSpPr>
          <p:spPr>
            <a:xfrm flipH="1">
              <a:off x="11303544" y="292608"/>
              <a:ext cx="888456" cy="989345"/>
            </a:xfrm>
            <a:prstGeom prst="round1Rect">
              <a:avLst>
                <a:gd name="adj" fmla="val 16667"/>
              </a:avLst>
            </a:prstGeom>
            <a:solidFill>
              <a:schemeClr val="lt1">
                <a:alpha val="680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0;p2">
              <a:extLst>
                <a:ext uri="{FF2B5EF4-FFF2-40B4-BE49-F238E27FC236}">
                  <a16:creationId xmlns:a16="http://schemas.microsoft.com/office/drawing/2014/main" id="{A61B2F0A-6E0F-CBFD-1E2E-DC618D9B519D}"/>
                </a:ext>
              </a:extLst>
            </p:cNvPr>
            <p:cNvSpPr/>
            <p:nvPr/>
          </p:nvSpPr>
          <p:spPr>
            <a:xfrm flipH="1">
              <a:off x="11303544" y="292608"/>
              <a:ext cx="897600" cy="881948"/>
            </a:xfrm>
            <a:prstGeom prst="rtTriangl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85D0AB7B-BD0E-3DCB-C4BC-E54A9A471B11}"/>
              </a:ext>
            </a:extLst>
          </p:cNvPr>
          <p:cNvSpPr txBox="1"/>
          <p:nvPr/>
        </p:nvSpPr>
        <p:spPr>
          <a:xfrm>
            <a:off x="172866" y="422867"/>
            <a:ext cx="79312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GRANT APPLICATION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972A647A-46CE-187C-8F27-ECCD47346E4D}"/>
              </a:ext>
            </a:extLst>
          </p:cNvPr>
          <p:cNvSpPr/>
          <p:nvPr/>
        </p:nvSpPr>
        <p:spPr>
          <a:xfrm>
            <a:off x="914400" y="3810000"/>
            <a:ext cx="1084729" cy="1084729"/>
          </a:xfrm>
          <a:prstGeom prst="ellipse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939D8E-180A-C9A3-3B7B-AE5A0251CBAF}"/>
              </a:ext>
            </a:extLst>
          </p:cNvPr>
          <p:cNvSpPr txBox="1"/>
          <p:nvPr/>
        </p:nvSpPr>
        <p:spPr>
          <a:xfrm>
            <a:off x="1362635" y="3998259"/>
            <a:ext cx="63649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6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2EB590-86BD-CB11-C8A1-C6760448E660}"/>
              </a:ext>
            </a:extLst>
          </p:cNvPr>
          <p:cNvSpPr txBox="1"/>
          <p:nvPr/>
        </p:nvSpPr>
        <p:spPr>
          <a:xfrm>
            <a:off x="2079812" y="4186843"/>
            <a:ext cx="8408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000" dirty="0">
                <a:latin typeface="Arial" panose="020B0604020202020204" pitchFamily="34" charset="0"/>
                <a:cs typeface="Arial" panose="020B0604020202020204" pitchFamily="34" charset="0"/>
              </a:rPr>
              <a:t>AREAS OF FOCUS</a:t>
            </a:r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37580851-F52E-4FDB-65FA-BF48FCD7DA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965623"/>
              </p:ext>
            </p:extLst>
          </p:nvPr>
        </p:nvGraphicFramePr>
        <p:xfrm>
          <a:off x="2220259" y="5004796"/>
          <a:ext cx="8128000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1153">
                  <a:extLst>
                    <a:ext uri="{9D8B030D-6E8A-4147-A177-3AD203B41FA5}">
                      <a16:colId xmlns:a16="http://schemas.microsoft.com/office/drawing/2014/main" val="2409750519"/>
                    </a:ext>
                  </a:extLst>
                </a:gridCol>
                <a:gridCol w="6896847">
                  <a:extLst>
                    <a:ext uri="{9D8B030D-6E8A-4147-A177-3AD203B41FA5}">
                      <a16:colId xmlns:a16="http://schemas.microsoft.com/office/drawing/2014/main" val="35862356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ü"/>
                      </a:pPr>
                      <a:r>
                        <a:rPr lang="en-PH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Identify Areas of Focus “hit”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48944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ü"/>
                      </a:pPr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 tip: pick only one</a:t>
                      </a:r>
                      <a:endParaRPr lang="en-PH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05749843"/>
                  </a:ext>
                </a:extLst>
              </a:tr>
            </a:tbl>
          </a:graphicData>
        </a:graphic>
      </p:graphicFrame>
      <p:grpSp>
        <p:nvGrpSpPr>
          <p:cNvPr id="15" name="Group 14">
            <a:extLst>
              <a:ext uri="{FF2B5EF4-FFF2-40B4-BE49-F238E27FC236}">
                <a16:creationId xmlns:a16="http://schemas.microsoft.com/office/drawing/2014/main" id="{EAF86537-E21D-486B-66DF-EFAE95591518}"/>
              </a:ext>
            </a:extLst>
          </p:cNvPr>
          <p:cNvGrpSpPr/>
          <p:nvPr/>
        </p:nvGrpSpPr>
        <p:grpSpPr>
          <a:xfrm rot="175702">
            <a:off x="9723547" y="4574849"/>
            <a:ext cx="2053990" cy="2053990"/>
            <a:chOff x="711200" y="3657922"/>
            <a:chExt cx="2053990" cy="205399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8526DC82-DFA7-A1E3-1E66-027AC83B6477}"/>
                </a:ext>
              </a:extLst>
            </p:cNvPr>
            <p:cNvSpPr/>
            <p:nvPr/>
          </p:nvSpPr>
          <p:spPr>
            <a:xfrm>
              <a:off x="711200" y="3657922"/>
              <a:ext cx="2053990" cy="205399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2649042-F94B-CC24-C7A7-35BBA6E6036F}"/>
                </a:ext>
              </a:extLst>
            </p:cNvPr>
            <p:cNvSpPr txBox="1"/>
            <p:nvPr/>
          </p:nvSpPr>
          <p:spPr>
            <a:xfrm>
              <a:off x="1048871" y="4083727"/>
              <a:ext cx="138952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PH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 can submit GG applications </a:t>
              </a:r>
              <a:r>
                <a:rPr lang="en-PH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ANY TIME!</a:t>
              </a:r>
            </a:p>
          </p:txBody>
        </p:sp>
      </p:grpSp>
      <p:sp>
        <p:nvSpPr>
          <p:cNvPr id="18" name="Oval 17">
            <a:extLst>
              <a:ext uri="{FF2B5EF4-FFF2-40B4-BE49-F238E27FC236}">
                <a16:creationId xmlns:a16="http://schemas.microsoft.com/office/drawing/2014/main" id="{56F9E7E8-86BD-024A-6ADA-6CF9AE5BAB1B}"/>
              </a:ext>
            </a:extLst>
          </p:cNvPr>
          <p:cNvSpPr/>
          <p:nvPr/>
        </p:nvSpPr>
        <p:spPr>
          <a:xfrm>
            <a:off x="914400" y="1694329"/>
            <a:ext cx="1084729" cy="1084729"/>
          </a:xfrm>
          <a:prstGeom prst="ellipse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0F0CC77-B32E-C88F-2015-16DA0B0DE30A}"/>
              </a:ext>
            </a:extLst>
          </p:cNvPr>
          <p:cNvSpPr txBox="1"/>
          <p:nvPr/>
        </p:nvSpPr>
        <p:spPr>
          <a:xfrm>
            <a:off x="1362635" y="1882588"/>
            <a:ext cx="63649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6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34592CC-69F7-87EC-A887-CBDC519FD473}"/>
              </a:ext>
            </a:extLst>
          </p:cNvPr>
          <p:cNvSpPr txBox="1"/>
          <p:nvPr/>
        </p:nvSpPr>
        <p:spPr>
          <a:xfrm>
            <a:off x="2079812" y="2071172"/>
            <a:ext cx="84088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000" dirty="0">
                <a:latin typeface="Arial" panose="020B0604020202020204" pitchFamily="34" charset="0"/>
                <a:cs typeface="Arial" panose="020B0604020202020204" pitchFamily="34" charset="0"/>
              </a:rPr>
              <a:t>PROJECT OVERVIEW</a:t>
            </a:r>
          </a:p>
        </p:txBody>
      </p:sp>
      <p:graphicFrame>
        <p:nvGraphicFramePr>
          <p:cNvPr id="21" name="Table 11">
            <a:extLst>
              <a:ext uri="{FF2B5EF4-FFF2-40B4-BE49-F238E27FC236}">
                <a16:creationId xmlns:a16="http://schemas.microsoft.com/office/drawing/2014/main" id="{D256BFB6-012A-0D0A-92BE-864CB0BF21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5568994"/>
              </p:ext>
            </p:extLst>
          </p:nvPr>
        </p:nvGraphicFramePr>
        <p:xfrm>
          <a:off x="2220259" y="2889125"/>
          <a:ext cx="8128000" cy="57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1153">
                  <a:extLst>
                    <a:ext uri="{9D8B030D-6E8A-4147-A177-3AD203B41FA5}">
                      <a16:colId xmlns:a16="http://schemas.microsoft.com/office/drawing/2014/main" val="2409750519"/>
                    </a:ext>
                  </a:extLst>
                </a:gridCol>
                <a:gridCol w="6896847">
                  <a:extLst>
                    <a:ext uri="{9D8B030D-6E8A-4147-A177-3AD203B41FA5}">
                      <a16:colId xmlns:a16="http://schemas.microsoft.com/office/drawing/2014/main" val="35862356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PH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ü"/>
                      </a:pPr>
                      <a:r>
                        <a:rPr lang="en-PH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brief description will do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48944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822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2284</TotalTime>
  <Words>970</Words>
  <Application>Microsoft Office PowerPoint</Application>
  <PresentationFormat>Widescreen</PresentationFormat>
  <Paragraphs>192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Jimenez</dc:creator>
  <cp:lastModifiedBy>James Jimenez</cp:lastModifiedBy>
  <cp:revision>12</cp:revision>
  <dcterms:created xsi:type="dcterms:W3CDTF">2022-05-11T06:12:01Z</dcterms:created>
  <dcterms:modified xsi:type="dcterms:W3CDTF">2022-05-13T08:35:52Z</dcterms:modified>
</cp:coreProperties>
</file>