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0" r:id="rId4"/>
    <p:sldId id="263" r:id="rId5"/>
    <p:sldId id="441" r:id="rId6"/>
    <p:sldId id="442" r:id="rId7"/>
    <p:sldId id="266" r:id="rId8"/>
    <p:sldId id="267" r:id="rId9"/>
    <p:sldId id="268" r:id="rId10"/>
    <p:sldId id="269" r:id="rId11"/>
    <p:sldId id="270" r:id="rId12"/>
    <p:sldId id="273" r:id="rId13"/>
    <p:sldId id="443" r:id="rId14"/>
    <p:sldId id="275" r:id="rId15"/>
    <p:sldId id="284" r:id="rId16"/>
    <p:sldId id="276" r:id="rId17"/>
    <p:sldId id="261" r:id="rId18"/>
    <p:sldId id="259" r:id="rId19"/>
    <p:sldId id="262" r:id="rId20"/>
    <p:sldId id="279" r:id="rId21"/>
    <p:sldId id="278" r:id="rId22"/>
    <p:sldId id="277" r:id="rId23"/>
    <p:sldId id="280" r:id="rId24"/>
    <p:sldId id="282" r:id="rId25"/>
    <p:sldId id="285" r:id="rId26"/>
    <p:sldId id="281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3D7C-9B2D-4684-877B-9C0A3A2708DE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1B474-BA80-48FD-A187-528C0303D04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33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CF56-41AC-B6BE-3EAA-EC465D4B0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CE8E0-45F2-44FA-1F5F-35AF3D719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E4D4D-8CF3-C547-589B-C24F49B8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F3E21-40B6-6275-45F9-9C94F7C2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03EA5-DEE0-6675-9219-A395F42F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18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BD70-5C7F-4314-E4BD-7F17C1E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D8244-36D1-481B-5AF7-C3272C72E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31FA4-1E16-95A6-7D62-274EC212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DC0D0-8456-2925-8193-1E02C5BC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B984E-A8B5-F325-FB5F-6127EFF2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1868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2791B3-7110-E440-4E7A-623312C6A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7E538-CB35-9DF0-037C-1BFBA59AF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07EF8-70D1-B852-3735-09935060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F9E5C-AD7B-4EFC-7DF3-09B6744C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05301-4DB0-3B00-3C4A-575F8F60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3888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6699-E8C3-DCFD-C68D-C9AAC982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7630C-F2E0-D02A-0D3A-0052C529F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F8097-0B43-4E00-4239-2E0A98AB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FDB2-A69B-2610-D090-5076C801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70A6-887D-1985-5AC6-9E0EF631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5534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C9C3-D10E-046C-7133-BF8A654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772D-5A7B-8126-A562-846D7FF78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FDC3A-FAC1-FB82-4A09-F6EDB319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6E90-22A5-3949-3B28-611277F0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595E2-97F7-199C-95BE-8816FF16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490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0912-E794-8D57-E125-36580DF8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391B-1DA9-E822-6D4D-356DF6AA8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D12CA-9ED0-FF03-3C00-8D0D4E0F0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D7837-7ED0-F902-333E-CEEB66D0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F7D37-F121-E21B-F814-5D807EAE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D8F82-59B5-94A3-AE94-286571D0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18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D6B1A-D39A-936A-F010-F00DE95C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E2F4A-2D8F-01CC-CD37-41CDE7A75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B2DB7-6664-5438-586C-B21384760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0E884-6B06-D269-50A4-405CFED6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A4522-F299-59F7-3AEB-DBACB60B5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82B16-ECF2-0A4C-0EF0-5C0F771D8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63971-3B1B-4642-E0F1-B4FBB8C5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778C1-D7DB-6C1D-C47B-38BADE45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685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ADC3-C1B7-9A2C-B540-BFE9C912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806A0-2F56-C195-4157-062369A1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6A114-6D14-80AB-824E-E988C898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B4F8E-C4B2-21C2-AB04-AB437EFB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2501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A79D4E-F8C9-9F36-8127-FB9D1F0A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4FC95-6F27-A7E0-B0F9-9E31DF9D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6E0B7-FB7B-B9C4-01F6-5CC045E8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2408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949D-66DF-AD21-4562-80B4612F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6B246-0158-527B-75FA-A89726F1B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61F67-FF32-6F8E-E6E3-31A7E7F63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459BD-203B-5D77-DDC4-F31387F2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190F1-C623-5CA2-CA90-1B9E64A5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96C6C-4377-4729-6065-CB5317BF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959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E261-E347-13ED-1FA3-47B73100B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D7FBED-2727-7317-0D67-891EDAA2F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B4247-03F3-CB83-9461-9682F10ED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D990E-9C5C-E714-15E1-86515DBE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99C53-AA39-97ED-A961-84E4E24D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571F-5DDB-5C0B-4E09-6F89E88C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412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A74823-A95C-4949-E426-FE066633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CED62-C2C2-02B8-9B58-89256E88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400E6-99BA-EB1D-3A99-6C4FAA989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725B-CB57-4E1B-BAEC-7149C19EA64F}" type="datetimeFigureOut">
              <a:rPr lang="en-PH" smtClean="0"/>
              <a:t>13/05/2022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2342-90C6-8901-8AEC-7AA799D53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C78B4-1FFE-B25F-52C4-FB636F4C4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A924-DCD7-4E18-9082-F4B9534EAA5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05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F27E8-39AD-59BE-FE9A-89A47A27AD5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8D70C9-1F6F-0A36-AD65-FA7C4B52A91A}"/>
              </a:ext>
            </a:extLst>
          </p:cNvPr>
          <p:cNvGrpSpPr/>
          <p:nvPr/>
        </p:nvGrpSpPr>
        <p:grpSpPr>
          <a:xfrm>
            <a:off x="625669" y="472882"/>
            <a:ext cx="10940662" cy="4179799"/>
            <a:chOff x="663387" y="472882"/>
            <a:chExt cx="10940662" cy="4179799"/>
          </a:xfrm>
        </p:grpSpPr>
        <p:pic>
          <p:nvPicPr>
            <p:cNvPr id="6" name="Picture 5" descr="A picture containing text, transport, wheel, gear&#10;&#10;Description automatically generated">
              <a:extLst>
                <a:ext uri="{FF2B5EF4-FFF2-40B4-BE49-F238E27FC236}">
                  <a16:creationId xmlns:a16="http://schemas.microsoft.com/office/drawing/2014/main" id="{DC835D82-0246-9D85-F332-53551C253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3458" y="552090"/>
              <a:ext cx="4100591" cy="410059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42D0928-35D5-3782-E507-57ADA538AAE4}"/>
                </a:ext>
              </a:extLst>
            </p:cNvPr>
            <p:cNvSpPr txBox="1"/>
            <p:nvPr/>
          </p:nvSpPr>
          <p:spPr>
            <a:xfrm>
              <a:off x="663387" y="472882"/>
              <a:ext cx="6840071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4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D3810</a:t>
              </a:r>
            </a:p>
            <a:p>
              <a:r>
                <a:rPr lang="en-PH" sz="4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2022-2023 GRANT</a:t>
              </a:r>
            </a:p>
            <a:p>
              <a:r>
                <a:rPr lang="en-PH" sz="4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MANAGEMENT SEMINAR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C8C5A94-9655-3A2D-7ED7-09C40E9AAF94}"/>
              </a:ext>
            </a:extLst>
          </p:cNvPr>
          <p:cNvSpPr txBox="1"/>
          <p:nvPr/>
        </p:nvSpPr>
        <p:spPr>
          <a:xfrm>
            <a:off x="625669" y="3435322"/>
            <a:ext cx="9647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4: Applying, Implementation, </a:t>
            </a:r>
          </a:p>
          <a:p>
            <a:r>
              <a:rPr lang="en-PH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and Evaluation</a:t>
            </a:r>
            <a:endParaRPr lang="en-P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1592B5D-D4F4-7FBB-30C9-B6B13CBB5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C51FDE9-CE6F-CAFD-BE0F-B670B58B1DDB}"/>
              </a:ext>
            </a:extLst>
          </p:cNvPr>
          <p:cNvSpPr txBox="1"/>
          <p:nvPr/>
        </p:nvSpPr>
        <p:spPr>
          <a:xfrm>
            <a:off x="628291" y="4764776"/>
            <a:ext cx="9647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Trainer: PP James Jimenez, RC Manila South</a:t>
            </a:r>
          </a:p>
          <a:p>
            <a:r>
              <a:rPr lang="en-PH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Moderator: CS Heidy </a:t>
            </a:r>
            <a:r>
              <a:rPr lang="en-PH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Elizah</a:t>
            </a:r>
            <a:r>
              <a:rPr lang="en-PH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RCMB</a:t>
            </a:r>
          </a:p>
        </p:txBody>
      </p:sp>
    </p:spTree>
    <p:extLst>
      <p:ext uri="{BB962C8B-B14F-4D97-AF65-F5344CB8AC3E}">
        <p14:creationId xmlns:p14="http://schemas.microsoft.com/office/powerpoint/2010/main" val="253372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3810000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1362635" y="3998259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4186843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LOCATION &amp; DATES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1780"/>
              </p:ext>
            </p:extLst>
          </p:nvPr>
        </p:nvGraphicFramePr>
        <p:xfrm>
          <a:off x="2220259" y="5004796"/>
          <a:ext cx="8128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and Where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 travel dates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7655948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40D6BC96-F52F-A2A3-5AE7-ABEDDFA584E7}"/>
              </a:ext>
            </a:extLst>
          </p:cNvPr>
          <p:cNvGrpSpPr/>
          <p:nvPr/>
        </p:nvGrpSpPr>
        <p:grpSpPr>
          <a:xfrm>
            <a:off x="9723547" y="4574849"/>
            <a:ext cx="2053990" cy="2053990"/>
            <a:chOff x="9723547" y="4574849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 rot="175702">
              <a:off x="9723547" y="4574849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 rot="175702">
              <a:off x="9971884" y="4862552"/>
              <a:ext cx="157274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Apply for the grant at least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 days </a:t>
              </a:r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before any project travel!</a:t>
              </a:r>
              <a:endParaRPr lang="en-PH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6F9E7E8-86BD-024A-6ADA-6CF9AE5BAB1B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0CC77-B32E-C88F-2015-16DA0B0DE30A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4592CC-69F7-87EC-A887-CBDC519FD473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MEASURING SUCCESS</a:t>
            </a:r>
          </a:p>
        </p:txBody>
      </p:sp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D256BFB6-012A-0D0A-92BE-864CB0BF2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14057"/>
              </p:ext>
            </p:extLst>
          </p:nvPr>
        </p:nvGraphicFramePr>
        <p:xfrm>
          <a:off x="2220259" y="2889125"/>
          <a:ext cx="8128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Goals per Area of Focus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standard measures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91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1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3810000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1362635" y="3998259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4186843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90922"/>
              </p:ext>
            </p:extLst>
          </p:nvPr>
        </p:nvGraphicFramePr>
        <p:xfrm>
          <a:off x="2220259" y="5004796"/>
          <a:ext cx="8128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currency; exchange rate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budget items; supporting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7655948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16074B57-82FE-1508-43CD-567E5FFC5282}"/>
              </a:ext>
            </a:extLst>
          </p:cNvPr>
          <p:cNvGrpSpPr/>
          <p:nvPr/>
        </p:nvGrpSpPr>
        <p:grpSpPr>
          <a:xfrm>
            <a:off x="9723547" y="4574849"/>
            <a:ext cx="2053990" cy="2053990"/>
            <a:chOff x="9723547" y="4574849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 rot="175702">
              <a:off x="9723547" y="4574849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 rot="175702">
              <a:off x="9971884" y="4724055"/>
              <a:ext cx="157274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Include the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CV</a:t>
              </a:r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Vocational Training Team members!</a:t>
              </a:r>
              <a:endParaRPr lang="en-PH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6F9E7E8-86BD-024A-6ADA-6CF9AE5BAB1B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0CC77-B32E-C88F-2015-16DA0B0DE30A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4592CC-69F7-87EC-A887-CBDC519FD473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D256BFB6-012A-0D0A-92BE-864CB0BF2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26013"/>
              </p:ext>
            </p:extLst>
          </p:nvPr>
        </p:nvGraphicFramePr>
        <p:xfrm>
          <a:off x="2220259" y="2889125"/>
          <a:ext cx="8127999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480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2557173">
                  <a:extLst>
                    <a:ext uri="{9D8B030D-6E8A-4147-A177-3AD203B41FA5}">
                      <a16:colId xmlns:a16="http://schemas.microsoft.com/office/drawing/2014/main" val="1019167463"/>
                    </a:ext>
                  </a:extLst>
                </a:gridCol>
                <a:gridCol w="2557173">
                  <a:extLst>
                    <a:ext uri="{9D8B030D-6E8A-4147-A177-3AD203B41FA5}">
                      <a16:colId xmlns:a16="http://schemas.microsoft.com/office/drawing/2014/main" val="1688673540"/>
                    </a:ext>
                  </a:extLst>
                </a:gridCol>
                <a:gridCol w="2557173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Cooperating Organizations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training team leaders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 travelers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Scholarship candidates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additional Partners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 Clubs or Districts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91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69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3810000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846734" y="3998259"/>
            <a:ext cx="1152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4186843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63042"/>
              </p:ext>
            </p:extLst>
          </p:nvPr>
        </p:nvGraphicFramePr>
        <p:xfrm>
          <a:off x="2220259" y="5004796"/>
          <a:ext cx="8128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 project sustainable?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 “local” in everything </a:t>
                      </a:r>
                      <a:endParaRPr lang="en-P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972023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EF155998-3EC0-CB4F-C6CA-0BEDE285FAEF}"/>
              </a:ext>
            </a:extLst>
          </p:cNvPr>
          <p:cNvGrpSpPr/>
          <p:nvPr/>
        </p:nvGrpSpPr>
        <p:grpSpPr>
          <a:xfrm>
            <a:off x="9723547" y="4574849"/>
            <a:ext cx="2053990" cy="2053990"/>
            <a:chOff x="9723547" y="4574849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 rot="175702">
              <a:off x="9723547" y="4574849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 rot="175702">
              <a:off x="9971884" y="5001053"/>
              <a:ext cx="15727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the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budget</a:t>
              </a:r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affect sustainability???</a:t>
              </a:r>
              <a:endParaRPr lang="en-PH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6F9E7E8-86BD-024A-6ADA-6CF9AE5BAB1B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0CC77-B32E-C88F-2015-16DA0B0DE30A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4592CC-69F7-87EC-A887-CBDC519FD473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</p:txBody>
      </p:sp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D256BFB6-012A-0D0A-92BE-864CB0BF2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18499"/>
              </p:ext>
            </p:extLst>
          </p:nvPr>
        </p:nvGraphicFramePr>
        <p:xfrm>
          <a:off x="2220259" y="2889125"/>
          <a:ext cx="8128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your funding sources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4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3810000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846734" y="3998259"/>
            <a:ext cx="1152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4186843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AUTHORIZATIONS</a:t>
            </a:r>
            <a:endParaRPr lang="en-P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/>
        </p:nvGraphicFramePr>
        <p:xfrm>
          <a:off x="2220259" y="5004796"/>
          <a:ext cx="8128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 project sustainable?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EF155998-3EC0-CB4F-C6CA-0BEDE285FAEF}"/>
              </a:ext>
            </a:extLst>
          </p:cNvPr>
          <p:cNvGrpSpPr/>
          <p:nvPr/>
        </p:nvGrpSpPr>
        <p:grpSpPr>
          <a:xfrm>
            <a:off x="9723547" y="4574849"/>
            <a:ext cx="2053990" cy="2053990"/>
            <a:chOff x="9723547" y="4574849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 rot="175702">
              <a:off x="9723547" y="4574849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 rot="175702">
              <a:off x="9971884" y="5001053"/>
              <a:ext cx="15727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the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budget</a:t>
              </a:r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affect sustainability???</a:t>
              </a:r>
              <a:endParaRPr lang="en-PH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6F9E7E8-86BD-024A-6ADA-6CF9AE5BAB1B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0CC77-B32E-C88F-2015-16DA0B0DE30A}"/>
              </a:ext>
            </a:extLst>
          </p:cNvPr>
          <p:cNvSpPr txBox="1"/>
          <p:nvPr/>
        </p:nvSpPr>
        <p:spPr>
          <a:xfrm>
            <a:off x="914400" y="1882588"/>
            <a:ext cx="10847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4592CC-69F7-87EC-A887-CBDC519FD473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REVIEW AND LOCK</a:t>
            </a:r>
          </a:p>
        </p:txBody>
      </p:sp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D256BFB6-012A-0D0A-92BE-864CB0BF2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49479"/>
              </p:ext>
            </p:extLst>
          </p:nvPr>
        </p:nvGraphicFramePr>
        <p:xfrm>
          <a:off x="2220259" y="2889125"/>
          <a:ext cx="8128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 in your responses to all the tabs in the application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55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63B8F5-F800-42A1-0E00-A807A0522442}"/>
              </a:ext>
            </a:extLst>
          </p:cNvPr>
          <p:cNvSpPr txBox="1"/>
          <p:nvPr/>
        </p:nvSpPr>
        <p:spPr>
          <a:xfrm>
            <a:off x="753600" y="1412212"/>
            <a:ext cx="10684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Most global grant applications are reviewed within 2-4 weeks AFTER submission.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 that request a match of more than $50,000 may be subject to further review.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additional information is needed, your regional grants officer will discuss the project with you and may also recommend ways to enhance your project plan.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9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1A5FCB89-8454-AE98-A314-BCF58C08719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78" y="0"/>
            <a:ext cx="6706310" cy="6858000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INELIGIBILITY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63B8F5-F800-42A1-0E00-A807A0522442}"/>
              </a:ext>
            </a:extLst>
          </p:cNvPr>
          <p:cNvSpPr txBox="1"/>
          <p:nvPr/>
        </p:nvSpPr>
        <p:spPr>
          <a:xfrm>
            <a:off x="753600" y="1412212"/>
            <a:ext cx="10684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project doesn’t fit any of Rotary’s Areas of Focus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project has a high ris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 of failure or isn’t sustainable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project benefits another organization’s programs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community assessment was NOT conducted</a:t>
            </a: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6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0F8482C-C891-D3B0-4E14-09E18F7A6A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74" y="2731983"/>
            <a:ext cx="3844054" cy="3844054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63B8F5-F800-42A1-0E00-A807A0522442}"/>
              </a:ext>
            </a:extLst>
          </p:cNvPr>
          <p:cNvSpPr txBox="1"/>
          <p:nvPr/>
        </p:nvSpPr>
        <p:spPr>
          <a:xfrm>
            <a:off x="753600" y="1412212"/>
            <a:ext cx="10684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Breakout into groups of 3-4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 the Sample Grant Application worksheet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Groups will report their responses to the review questions.</a:t>
            </a: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F9A7C3-A452-0494-6FF9-18F6B59694F9}"/>
              </a:ext>
            </a:extLst>
          </p:cNvPr>
          <p:cNvSpPr txBox="1"/>
          <p:nvPr/>
        </p:nvSpPr>
        <p:spPr>
          <a:xfrm>
            <a:off x="738405" y="3622499"/>
            <a:ext cx="73958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Review Questions: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project’s Area of Focus?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stated project goal sustainable?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 project activities sustainable?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what month would you submit the application?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is the host club located?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28734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72C264CB-13DD-0A0D-E0D1-3D3D7DF2C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9A69FB-0DE1-C86C-09D3-CC7A2092EE3D}"/>
              </a:ext>
            </a:extLst>
          </p:cNvPr>
          <p:cNvSpPr txBox="1"/>
          <p:nvPr/>
        </p:nvSpPr>
        <p:spPr>
          <a:xfrm>
            <a:off x="1425389" y="1955669"/>
            <a:ext cx="93412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800" dirty="0">
                <a:latin typeface="Arial" panose="020B0604020202020204" pitchFamily="34" charset="0"/>
                <a:cs typeface="Arial" panose="020B0604020202020204" pitchFamily="34" charset="0"/>
              </a:rPr>
              <a:t>IMPLEMENT, MONITOR, AND EVALUATE YOUR PROJECT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B36A8A-AF07-B01F-0591-0CA8AD3D6F1F}"/>
              </a:ext>
            </a:extLst>
          </p:cNvPr>
          <p:cNvSpPr/>
          <p:nvPr/>
        </p:nvSpPr>
        <p:spPr>
          <a:xfrm>
            <a:off x="2796988" y="3505196"/>
            <a:ext cx="9395012" cy="116541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999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/>
              <a:t>5.cd4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10C715-F7C2-181C-618D-2113C70CD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75474"/>
              </p:ext>
            </p:extLst>
          </p:nvPr>
        </p:nvGraphicFramePr>
        <p:xfrm>
          <a:off x="883588" y="1983689"/>
          <a:ext cx="10424823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PH" sz="3800" b="1" dirty="0"/>
                        <a:t>IMPLEMENT, MONITOR, EVALUATE YOUR PROJECT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4000" dirty="0"/>
                        <a:t>Determine a plan for monitoring and evaluating project outcomes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4000" dirty="0"/>
                        <a:t>Establish a club financial grant management plan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894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331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10C715-F7C2-181C-618D-2113C70CD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52294"/>
              </p:ext>
            </p:extLst>
          </p:nvPr>
        </p:nvGraphicFramePr>
        <p:xfrm>
          <a:off x="883588" y="1983689"/>
          <a:ext cx="104248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PH" sz="3800" b="1" dirty="0"/>
                        <a:t>IMPLEMENT, MONITOR, EVALUATE YOUR PROJECT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A Guide to Global Grants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Global Grant Monitoring and Evaluation Plan Supplement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89431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Global Grant Calculator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73709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Club Qualification MOU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448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Terms and Conditions for Rotary Foundation District Grants and Global Grants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03760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1E6DD68-8BAB-735D-7C01-91178DE2D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265">
            <a:off x="10686655" y="2438400"/>
            <a:ext cx="1052402" cy="10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25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72C264CB-13DD-0A0D-E0D1-3D3D7DF2C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9A69FB-0DE1-C86C-09D3-CC7A2092EE3D}"/>
              </a:ext>
            </a:extLst>
          </p:cNvPr>
          <p:cNvSpPr txBox="1"/>
          <p:nvPr/>
        </p:nvSpPr>
        <p:spPr>
          <a:xfrm>
            <a:off x="1425389" y="2601126"/>
            <a:ext cx="934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800" dirty="0">
                <a:latin typeface="Arial" panose="020B0604020202020204" pitchFamily="34" charset="0"/>
                <a:cs typeface="Arial" panose="020B0604020202020204" pitchFamily="34" charset="0"/>
              </a:rPr>
              <a:t>APPLY FOR A GLOBAL GRANT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B36A8A-AF07-B01F-0591-0CA8AD3D6F1F}"/>
              </a:ext>
            </a:extLst>
          </p:cNvPr>
          <p:cNvSpPr/>
          <p:nvPr/>
        </p:nvSpPr>
        <p:spPr>
          <a:xfrm>
            <a:off x="2796988" y="3505196"/>
            <a:ext cx="9395012" cy="116541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2990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30F1C1-234C-3D8A-F911-8D33E3C1302F}"/>
              </a:ext>
            </a:extLst>
          </p:cNvPr>
          <p:cNvGrpSpPr/>
          <p:nvPr/>
        </p:nvGrpSpPr>
        <p:grpSpPr>
          <a:xfrm>
            <a:off x="769845" y="2891390"/>
            <a:ext cx="10732992" cy="1898010"/>
            <a:chOff x="769845" y="1412212"/>
            <a:chExt cx="10732992" cy="189801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F263AE1-1EFB-D22E-7C33-FA464A2144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0E262C-1EEF-96F3-1B06-93CB37D3F677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Communication is key – keep everyone in the loop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247BB9-F45E-F313-2A7B-AB3C809B7B22}"/>
              </a:ext>
            </a:extLst>
          </p:cNvPr>
          <p:cNvGrpSpPr/>
          <p:nvPr/>
        </p:nvGrpSpPr>
        <p:grpSpPr>
          <a:xfrm>
            <a:off x="769845" y="1412212"/>
            <a:ext cx="10732992" cy="1335742"/>
            <a:chOff x="769845" y="1412212"/>
            <a:chExt cx="10732992" cy="133574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E913CCB-A2B6-5D13-A3E2-C5B8DC3BCF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38F801-828E-DA4F-DFE0-52A3B5C712B6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Stick to the plan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9214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247BB9-F45E-F313-2A7B-AB3C809B7B22}"/>
              </a:ext>
            </a:extLst>
          </p:cNvPr>
          <p:cNvGrpSpPr/>
          <p:nvPr/>
        </p:nvGrpSpPr>
        <p:grpSpPr>
          <a:xfrm>
            <a:off x="769845" y="928116"/>
            <a:ext cx="10732992" cy="1335742"/>
            <a:chOff x="769845" y="1412212"/>
            <a:chExt cx="10732992" cy="133574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E913CCB-A2B6-5D13-A3E2-C5B8DC3BCF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38F801-828E-DA4F-DFE0-52A3B5C712B6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REMEMBER!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7BA2E8D-D14B-0287-3591-567A1CCC0840}"/>
              </a:ext>
            </a:extLst>
          </p:cNvPr>
          <p:cNvSpPr txBox="1"/>
          <p:nvPr/>
        </p:nvSpPr>
        <p:spPr>
          <a:xfrm>
            <a:off x="2250705" y="2166949"/>
            <a:ext cx="925213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 and international sponsors must constantly communicate with the benefiting community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 in touch with the regional grants officer as soon as questions arise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Get approval from each other for any changes in the project scope or budget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Report to the Foundation every 12 months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64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9141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AND EVALUATION</a:t>
            </a:r>
          </a:p>
        </p:txBody>
      </p: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3C78B0F0-8D1A-05B4-4273-73F0A3BA3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36204"/>
              </p:ext>
            </p:extLst>
          </p:nvPr>
        </p:nvGraphicFramePr>
        <p:xfrm>
          <a:off x="883588" y="1983689"/>
          <a:ext cx="10424823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1615440">
                <a:tc>
                  <a:txBody>
                    <a:bodyPr/>
                    <a:lstStyle/>
                    <a:p>
                      <a:r>
                        <a:rPr lang="en-PH" sz="3800" b="1" dirty="0"/>
                        <a:t>MONITORING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continual process of collecting specific data; it uses the measures and benchmarks you outlined in your grant application to track the progress of your project.</a:t>
                      </a:r>
                      <a:endParaRPr lang="en-P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1615440">
                <a:tc>
                  <a:txBody>
                    <a:bodyPr/>
                    <a:lstStyle/>
                    <a:p>
                      <a:r>
                        <a:rPr lang="en-PH" sz="3800" b="1" dirty="0"/>
                        <a:t>EVALUATION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assessment of how well your project is achieving its objectives. </a:t>
                      </a:r>
                      <a:endParaRPr lang="en-PH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5752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413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9141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AND EVALUATION</a:t>
            </a:r>
          </a:p>
        </p:txBody>
      </p: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3C78B0F0-8D1A-05B4-4273-73F0A3BA3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620203"/>
              </p:ext>
            </p:extLst>
          </p:nvPr>
        </p:nvGraphicFramePr>
        <p:xfrm>
          <a:off x="883588" y="1983689"/>
          <a:ext cx="10424823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409887">
                <a:tc rowSpan="4">
                  <a:txBody>
                    <a:bodyPr/>
                    <a:lstStyle/>
                    <a:p>
                      <a:r>
                        <a:rPr lang="en-PH" sz="3800" b="1" dirty="0"/>
                        <a:t>MONITORING +</a:t>
                      </a:r>
                    </a:p>
                    <a:p>
                      <a:r>
                        <a:rPr lang="en-PH" sz="3800" b="1" dirty="0"/>
                        <a:t>EVALUATION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Keeps the project on track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timely discovery of issues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01162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assess project strengths and weaknesses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5752087"/>
                  </a:ext>
                </a:extLst>
              </a:tr>
              <a:tr h="80772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assess achievements in the short and long terms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37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155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10154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&amp; EVALUATION  PLAN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6D4A43-5734-767A-3945-5D35AE83443E}"/>
              </a:ext>
            </a:extLst>
          </p:cNvPr>
          <p:cNvGrpSpPr/>
          <p:nvPr/>
        </p:nvGrpSpPr>
        <p:grpSpPr>
          <a:xfrm>
            <a:off x="769845" y="955012"/>
            <a:ext cx="10929096" cy="1335742"/>
            <a:chOff x="769845" y="1412212"/>
            <a:chExt cx="10732992" cy="133574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DDEBEB0-04C6-8781-1075-79CC914C01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5DBC43-DC21-1445-B03B-6D90CBBBE359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Steps for Monitoring &amp; Evaluation Plan</a:t>
              </a:r>
              <a:endParaRPr lang="en-PH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E862458-972E-7A06-6083-C04EFAAEE853}"/>
              </a:ext>
            </a:extLst>
          </p:cNvPr>
          <p:cNvSpPr txBox="1"/>
          <p:nvPr/>
        </p:nvSpPr>
        <p:spPr>
          <a:xfrm>
            <a:off x="2250705" y="2166948"/>
            <a:ext cx="94482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Establish clear project goals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applicable Rotary Foundation standard measures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additional project-specific measures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Establish baseline data and methods for collecting data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Submit the plan as part of the online application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Collect data and monitor progress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Evaluate the data and submit results to the online report; modify documentation to include actual results</a:t>
            </a:r>
            <a:endParaRPr lang="en-P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09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10154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STANDARD MEASURES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6D4A43-5734-767A-3945-5D35AE83443E}"/>
              </a:ext>
            </a:extLst>
          </p:cNvPr>
          <p:cNvGrpSpPr/>
          <p:nvPr/>
        </p:nvGrpSpPr>
        <p:grpSpPr>
          <a:xfrm>
            <a:off x="769845" y="955012"/>
            <a:ext cx="10929096" cy="1335742"/>
            <a:chOff x="769845" y="1412212"/>
            <a:chExt cx="10732992" cy="133574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DDEBEB0-04C6-8781-1075-79CC914C01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5DBC43-DC21-1445-B03B-6D90CBBBE359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Rotary Standard Measures</a:t>
              </a:r>
              <a:endParaRPr lang="en-PH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E862458-972E-7A06-6083-C04EFAAEE853}"/>
              </a:ext>
            </a:extLst>
          </p:cNvPr>
          <p:cNvSpPr txBox="1"/>
          <p:nvPr/>
        </p:nvSpPr>
        <p:spPr>
          <a:xfrm>
            <a:off x="2250705" y="2166948"/>
            <a:ext cx="94482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direct beneficiaries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indirect beneficiaries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people trained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participants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people receiving service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events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jobs created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benefiting facilities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 of communities with less conflict</a:t>
            </a:r>
          </a:p>
        </p:txBody>
      </p:sp>
    </p:spTree>
    <p:extLst>
      <p:ext uri="{BB962C8B-B14F-4D97-AF65-F5344CB8AC3E}">
        <p14:creationId xmlns:p14="http://schemas.microsoft.com/office/powerpoint/2010/main" val="2773452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9141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TRANSPARENCY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6D4A43-5734-767A-3945-5D35AE83443E}"/>
              </a:ext>
            </a:extLst>
          </p:cNvPr>
          <p:cNvGrpSpPr/>
          <p:nvPr/>
        </p:nvGrpSpPr>
        <p:grpSpPr>
          <a:xfrm>
            <a:off x="769845" y="919152"/>
            <a:ext cx="10732992" cy="1335742"/>
            <a:chOff x="769845" y="1412212"/>
            <a:chExt cx="10732992" cy="133574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DDEBEB0-04C6-8781-1075-79CC914C01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5DBC43-DC21-1445-B03B-6D90CBBBE359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REMEMBER!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E862458-972E-7A06-6083-C04EFAAEE853}"/>
              </a:ext>
            </a:extLst>
          </p:cNvPr>
          <p:cNvSpPr txBox="1"/>
          <p:nvPr/>
        </p:nvSpPr>
        <p:spPr>
          <a:xfrm>
            <a:off x="2250705" y="2184880"/>
            <a:ext cx="925213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Open a bank account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Follow local laws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Funds must be managed or disbursed by a Club, not by non-Rotary partners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financial records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Retain documents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Track inventory</a:t>
            </a: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32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5" y="422867"/>
            <a:ext cx="9141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13" name="Picture 12" descr="Shape, circle&#10;&#10;Description automatically generated">
            <a:extLst>
              <a:ext uri="{FF2B5EF4-FFF2-40B4-BE49-F238E27FC236}">
                <a16:creationId xmlns:a16="http://schemas.microsoft.com/office/drawing/2014/main" id="{71FB2038-13B8-2CBB-E1B1-F4C934CA45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71" y="2872992"/>
            <a:ext cx="3844800" cy="3844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A8F039C-D62C-19C8-178F-A7388B0B32FC}"/>
              </a:ext>
            </a:extLst>
          </p:cNvPr>
          <p:cNvSpPr txBox="1"/>
          <p:nvPr/>
        </p:nvSpPr>
        <p:spPr>
          <a:xfrm>
            <a:off x="753600" y="1412212"/>
            <a:ext cx="10684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Breakout into groups of 3-4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 the Financial Management Plan worksheet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Groups will report their responses to the review questions.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100325-E638-1BDE-FEE6-7B1AFB052B3E}"/>
              </a:ext>
            </a:extLst>
          </p:cNvPr>
          <p:cNvSpPr txBox="1"/>
          <p:nvPr/>
        </p:nvSpPr>
        <p:spPr>
          <a:xfrm>
            <a:off x="738405" y="3694219"/>
            <a:ext cx="73958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Guide Questions: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your Club adapt these procedures?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in your Club would be responsible for each procedure?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42561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303109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10C715-F7C2-181C-618D-2113C70CD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31739"/>
              </p:ext>
            </p:extLst>
          </p:nvPr>
        </p:nvGraphicFramePr>
        <p:xfrm>
          <a:off x="883588" y="1983689"/>
          <a:ext cx="10424823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PH" sz="3800" b="1" dirty="0"/>
                        <a:t>APPLY FOR A GLOBAL GRANT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4000" dirty="0"/>
                        <a:t>Identify what goes into each section of a grant application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4000" dirty="0"/>
                        <a:t>Understand the global grant application process and timeline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894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38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10C715-F7C2-181C-618D-2113C70CD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00690"/>
              </p:ext>
            </p:extLst>
          </p:nvPr>
        </p:nvGraphicFramePr>
        <p:xfrm>
          <a:off x="883588" y="1983689"/>
          <a:ext cx="10424823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7753">
                  <a:extLst>
                    <a:ext uri="{9D8B030D-6E8A-4147-A177-3AD203B41FA5}">
                      <a16:colId xmlns:a16="http://schemas.microsoft.com/office/drawing/2014/main" val="18119236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864373"/>
                    </a:ext>
                  </a:extLst>
                </a:gridCol>
                <a:gridCol w="6868790">
                  <a:extLst>
                    <a:ext uri="{9D8B030D-6E8A-4147-A177-3AD203B41FA5}">
                      <a16:colId xmlns:a16="http://schemas.microsoft.com/office/drawing/2014/main" val="2743964716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PH" sz="3800" b="1" dirty="0"/>
                        <a:t>APPLY FOR A GLOBAL GRANT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A Guide to Global Grants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3663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How to Use the Grant Center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89431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Global Grant Application Template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73709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en-PH" sz="2800" dirty="0"/>
                        <a:t>Global Grant Lifecycle Diagram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448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PH" sz="3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PH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703760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9A746082-A2D6-6152-24A5-B23B9FCDA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265">
            <a:off x="10145441" y="2544638"/>
            <a:ext cx="1052402" cy="10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0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DA456C-AA8D-C5FD-AACB-B1DF78B0B72E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281426-7719-FA10-3865-D6FDB4D80E27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5E1947F4-5BA8-E528-3020-0799E9F1DF2B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B5F4C3B7-C3F5-35E7-75C2-F20B7B10EF69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4A5D1E0-83F2-1E09-648E-96AFB1A9831D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91D95D-360D-28D9-AC92-A99E5E230573}"/>
              </a:ext>
            </a:extLst>
          </p:cNvPr>
          <p:cNvGrpSpPr/>
          <p:nvPr/>
        </p:nvGrpSpPr>
        <p:grpSpPr>
          <a:xfrm>
            <a:off x="769845" y="919152"/>
            <a:ext cx="10732992" cy="1335742"/>
            <a:chOff x="769845" y="1412212"/>
            <a:chExt cx="10732992" cy="133574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DA7A27C-2F32-BB54-3314-C182F52714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C5BF6D-D74B-5C3E-018C-86EB699F0302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 TIP!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FAF4461-328D-8C12-6D69-4373EBD0784C}"/>
              </a:ext>
            </a:extLst>
          </p:cNvPr>
          <p:cNvSpPr txBox="1"/>
          <p:nvPr/>
        </p:nvSpPr>
        <p:spPr>
          <a:xfrm>
            <a:off x="2250705" y="2184880"/>
            <a:ext cx="925213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Start with the Global Grant Template.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Follow local laws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Funds must be managed or disbursed by a Club, not by non-Rotary partners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Keep financial records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Retain documents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Track inventory</a:t>
            </a: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8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DA456C-AA8D-C5FD-AACB-B1DF78B0B72E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281426-7719-FA10-3865-D6FDB4D80E27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5E1947F4-5BA8-E528-3020-0799E9F1DF2B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B5F4C3B7-C3F5-35E7-75C2-F20B7B10EF69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4A5D1E0-83F2-1E09-648E-96AFB1A9831D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91D95D-360D-28D9-AC92-A99E5E230573}"/>
              </a:ext>
            </a:extLst>
          </p:cNvPr>
          <p:cNvGrpSpPr/>
          <p:nvPr/>
        </p:nvGrpSpPr>
        <p:grpSpPr>
          <a:xfrm>
            <a:off x="769845" y="919152"/>
            <a:ext cx="10732992" cy="1335742"/>
            <a:chOff x="769845" y="1412212"/>
            <a:chExt cx="10732992" cy="133574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DA7A27C-2F32-BB54-3314-C182F52714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939"/>
            <a:stretch/>
          </p:blipFill>
          <p:spPr>
            <a:xfrm flipH="1">
              <a:off x="769845" y="1412212"/>
              <a:ext cx="1934158" cy="133574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C5BF6D-D74B-5C3E-018C-86EB699F0302}"/>
                </a:ext>
              </a:extLst>
            </p:cNvPr>
            <p:cNvSpPr txBox="1"/>
            <p:nvPr/>
          </p:nvSpPr>
          <p:spPr>
            <a:xfrm>
              <a:off x="2250705" y="1863672"/>
              <a:ext cx="92521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GG APPLICATION TABS/STEPS</a:t>
              </a:r>
              <a:endParaRPr lang="en-PH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4C75BDA-FDA8-4C85-C83F-0DDAE90C8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23050"/>
              </p:ext>
            </p:extLst>
          </p:nvPr>
        </p:nvGraphicFramePr>
        <p:xfrm>
          <a:off x="2250704" y="2184880"/>
          <a:ext cx="9043696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848">
                  <a:extLst>
                    <a:ext uri="{9D8B030D-6E8A-4147-A177-3AD203B41FA5}">
                      <a16:colId xmlns:a16="http://schemas.microsoft.com/office/drawing/2014/main" val="3417181668"/>
                    </a:ext>
                  </a:extLst>
                </a:gridCol>
                <a:gridCol w="4521848">
                  <a:extLst>
                    <a:ext uri="{9D8B030D-6E8A-4147-A177-3AD203B41FA5}">
                      <a16:colId xmlns:a16="http://schemas.microsoft.com/office/drawing/2014/main" val="254757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Basic Information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Participants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909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Committee Members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Budget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5006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Project Overview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Funding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608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Areas of Focus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Sustainability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97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Measuring Success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Review and Lock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132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Location and Dates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Authorizations</a:t>
                      </a:r>
                      <a:endParaRPr lang="en-PH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46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8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BASIC INFORMATION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/>
        </p:nvGraphicFramePr>
        <p:xfrm>
          <a:off x="2220259" y="2889125"/>
          <a:ext cx="8128000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your project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type (humanitarian, vocational training, or scholarship)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4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Primary Host and International Contact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153977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12C97B1F-6BE1-B283-9583-73028F7BD572}"/>
              </a:ext>
            </a:extLst>
          </p:cNvPr>
          <p:cNvGrpSpPr/>
          <p:nvPr/>
        </p:nvGrpSpPr>
        <p:grpSpPr>
          <a:xfrm rot="175702">
            <a:off x="9723547" y="4574849"/>
            <a:ext cx="2053990" cy="2053990"/>
            <a:chOff x="711200" y="3657922"/>
            <a:chExt cx="2053990" cy="205399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2015920-1758-9C8F-9B6A-15FB1A78BD1F}"/>
                </a:ext>
              </a:extLst>
            </p:cNvPr>
            <p:cNvSpPr/>
            <p:nvPr/>
          </p:nvSpPr>
          <p:spPr>
            <a:xfrm>
              <a:off x="711200" y="3657922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41DC27A-46BB-7709-A790-3BDDE30ABC87}"/>
                </a:ext>
              </a:extLst>
            </p:cNvPr>
            <p:cNvSpPr txBox="1"/>
            <p:nvPr/>
          </p:nvSpPr>
          <p:spPr>
            <a:xfrm>
              <a:off x="1048871" y="3945225"/>
              <a:ext cx="138952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 the end of this step, you get a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GRANT NUMBER!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21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COMMITTEE MEMBERS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24551"/>
              </p:ext>
            </p:extLst>
          </p:nvPr>
        </p:nvGraphicFramePr>
        <p:xfrm>
          <a:off x="2220259" y="2889125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2 members of the Host Committee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2 members of the International Committee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4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and explain conflicts of interest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153977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EAF86537-E21D-486B-66DF-EFAE95591518}"/>
              </a:ext>
            </a:extLst>
          </p:cNvPr>
          <p:cNvGrpSpPr/>
          <p:nvPr/>
        </p:nvGrpSpPr>
        <p:grpSpPr>
          <a:xfrm rot="175702">
            <a:off x="9723547" y="4574849"/>
            <a:ext cx="2053990" cy="2053990"/>
            <a:chOff x="711200" y="3657922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>
              <a:off x="711200" y="3657922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>
              <a:off x="1048871" y="3945226"/>
              <a:ext cx="138952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After each step, click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SAVE &amp; CONTINUE!!!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60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AD58B77A-28B6-0959-F08A-32F0989F1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2" y="6035492"/>
            <a:ext cx="1438750" cy="540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120028-E0F0-5CB3-F5DF-E28B04963FAF}"/>
              </a:ext>
            </a:extLst>
          </p:cNvPr>
          <p:cNvSpPr/>
          <p:nvPr/>
        </p:nvSpPr>
        <p:spPr>
          <a:xfrm>
            <a:off x="0" y="0"/>
            <a:ext cx="12192000" cy="989345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6CF355-3814-8E15-E00C-4F4A504CA9FB}"/>
              </a:ext>
            </a:extLst>
          </p:cNvPr>
          <p:cNvGrpSpPr/>
          <p:nvPr/>
        </p:nvGrpSpPr>
        <p:grpSpPr>
          <a:xfrm>
            <a:off x="11294400" y="140208"/>
            <a:ext cx="897600" cy="989345"/>
            <a:chOff x="11303544" y="292608"/>
            <a:chExt cx="897600" cy="989345"/>
          </a:xfrm>
        </p:grpSpPr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8739C2D0-B1EF-D2B0-F38B-F47E1EF88501}"/>
                </a:ext>
              </a:extLst>
            </p:cNvPr>
            <p:cNvSpPr/>
            <p:nvPr/>
          </p:nvSpPr>
          <p:spPr>
            <a:xfrm flipH="1">
              <a:off x="11303544" y="292608"/>
              <a:ext cx="888456" cy="989345"/>
            </a:xfrm>
            <a:prstGeom prst="round1Rect">
              <a:avLst>
                <a:gd name="adj" fmla="val 16667"/>
              </a:avLst>
            </a:prstGeom>
            <a:solidFill>
              <a:schemeClr val="lt1">
                <a:alpha val="680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;p2">
              <a:extLst>
                <a:ext uri="{FF2B5EF4-FFF2-40B4-BE49-F238E27FC236}">
                  <a16:creationId xmlns:a16="http://schemas.microsoft.com/office/drawing/2014/main" id="{A61B2F0A-6E0F-CBFD-1E2E-DC618D9B519D}"/>
                </a:ext>
              </a:extLst>
            </p:cNvPr>
            <p:cNvSpPr/>
            <p:nvPr/>
          </p:nvSpPr>
          <p:spPr>
            <a:xfrm flipH="1">
              <a:off x="11303544" y="292608"/>
              <a:ext cx="897600" cy="881948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5D0AB7B-BD0E-3DCB-C4BC-E54A9A471B11}"/>
              </a:ext>
            </a:extLst>
          </p:cNvPr>
          <p:cNvSpPr txBox="1"/>
          <p:nvPr/>
        </p:nvSpPr>
        <p:spPr>
          <a:xfrm>
            <a:off x="172866" y="422867"/>
            <a:ext cx="793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2A647A-46CE-187C-8F27-ECCD47346E4D}"/>
              </a:ext>
            </a:extLst>
          </p:cNvPr>
          <p:cNvSpPr/>
          <p:nvPr/>
        </p:nvSpPr>
        <p:spPr>
          <a:xfrm>
            <a:off x="914400" y="3810000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39D8E-180A-C9A3-3B7B-AE5A0251CBAF}"/>
              </a:ext>
            </a:extLst>
          </p:cNvPr>
          <p:cNvSpPr txBox="1"/>
          <p:nvPr/>
        </p:nvSpPr>
        <p:spPr>
          <a:xfrm>
            <a:off x="1362635" y="3998259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EB590-86BD-CB11-C8A1-C6760448E660}"/>
              </a:ext>
            </a:extLst>
          </p:cNvPr>
          <p:cNvSpPr txBox="1"/>
          <p:nvPr/>
        </p:nvSpPr>
        <p:spPr>
          <a:xfrm>
            <a:off x="2079812" y="4186843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AREAS OF FOCUS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7580851-F52E-4FDB-65FA-BF48FCD7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65623"/>
              </p:ext>
            </p:extLst>
          </p:nvPr>
        </p:nvGraphicFramePr>
        <p:xfrm>
          <a:off x="2220259" y="5004796"/>
          <a:ext cx="8128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Areas of Focus “hit”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tip: pick only one</a:t>
                      </a:r>
                      <a:endParaRPr lang="en-PH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7498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EAF86537-E21D-486B-66DF-EFAE95591518}"/>
              </a:ext>
            </a:extLst>
          </p:cNvPr>
          <p:cNvGrpSpPr/>
          <p:nvPr/>
        </p:nvGrpSpPr>
        <p:grpSpPr>
          <a:xfrm rot="175702">
            <a:off x="9723547" y="4574849"/>
            <a:ext cx="2053990" cy="2053990"/>
            <a:chOff x="711200" y="3657922"/>
            <a:chExt cx="2053990" cy="205399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26DC82-DFA7-A1E3-1E66-027AC83B6477}"/>
                </a:ext>
              </a:extLst>
            </p:cNvPr>
            <p:cNvSpPr/>
            <p:nvPr/>
          </p:nvSpPr>
          <p:spPr>
            <a:xfrm>
              <a:off x="711200" y="3657922"/>
              <a:ext cx="2053990" cy="2053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49042-F94B-CC24-C7A7-35BBA6E6036F}"/>
                </a:ext>
              </a:extLst>
            </p:cNvPr>
            <p:cNvSpPr txBox="1"/>
            <p:nvPr/>
          </p:nvSpPr>
          <p:spPr>
            <a:xfrm>
              <a:off x="1048871" y="4083727"/>
              <a:ext cx="1389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can submit GG applications </a:t>
              </a:r>
              <a:r>
                <a:rPr lang="en-PH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ANY TIME!</a:t>
              </a: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6F9E7E8-86BD-024A-6ADA-6CF9AE5BAB1B}"/>
              </a:ext>
            </a:extLst>
          </p:cNvPr>
          <p:cNvSpPr/>
          <p:nvPr/>
        </p:nvSpPr>
        <p:spPr>
          <a:xfrm>
            <a:off x="914400" y="1694329"/>
            <a:ext cx="1084729" cy="1084729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F0CC77-B32E-C88F-2015-16DA0B0DE30A}"/>
              </a:ext>
            </a:extLst>
          </p:cNvPr>
          <p:cNvSpPr txBox="1"/>
          <p:nvPr/>
        </p:nvSpPr>
        <p:spPr>
          <a:xfrm>
            <a:off x="1362635" y="1882588"/>
            <a:ext cx="636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4592CC-69F7-87EC-A887-CBDC519FD473}"/>
              </a:ext>
            </a:extLst>
          </p:cNvPr>
          <p:cNvSpPr txBox="1"/>
          <p:nvPr/>
        </p:nvSpPr>
        <p:spPr>
          <a:xfrm>
            <a:off x="2079812" y="2071172"/>
            <a:ext cx="840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D256BFB6-012A-0D0A-92BE-864CB0BF2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68994"/>
              </p:ext>
            </p:extLst>
          </p:nvPr>
        </p:nvGraphicFramePr>
        <p:xfrm>
          <a:off x="2220259" y="2889125"/>
          <a:ext cx="8128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153">
                  <a:extLst>
                    <a:ext uri="{9D8B030D-6E8A-4147-A177-3AD203B41FA5}">
                      <a16:colId xmlns:a16="http://schemas.microsoft.com/office/drawing/2014/main" val="2409750519"/>
                    </a:ext>
                  </a:extLst>
                </a:gridCol>
                <a:gridCol w="6896847">
                  <a:extLst>
                    <a:ext uri="{9D8B030D-6E8A-4147-A177-3AD203B41FA5}">
                      <a16:colId xmlns:a16="http://schemas.microsoft.com/office/drawing/2014/main" val="3586235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PH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brief description will do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894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2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970</Words>
  <Application>Microsoft Office PowerPoint</Application>
  <PresentationFormat>Widescreen</PresentationFormat>
  <Paragraphs>192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Jimenez</dc:creator>
  <cp:lastModifiedBy>James Jimenez</cp:lastModifiedBy>
  <cp:revision>12</cp:revision>
  <dcterms:created xsi:type="dcterms:W3CDTF">2022-05-11T06:12:01Z</dcterms:created>
  <dcterms:modified xsi:type="dcterms:W3CDTF">2022-05-13T08:35:52Z</dcterms:modified>
</cp:coreProperties>
</file>