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obster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  <p:embeddedFont>
      <p:font typeface="Star Trek Enterprise Future" panose="02000000000000000000" pitchFamily="2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2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2465822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24658224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957F-616C-481D-B3BF-3E104C03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C588-5DB2-402D-A8EE-DFCF4AF0D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F372-4C7F-4768-A81C-5E46BDB7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F0FB6-ED15-41E0-8740-02750446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F748B-3ED5-499E-88C9-89501F29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38386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AC55-BC9C-4A8B-AB7C-07C4BDB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94245-59A8-4387-9D51-0FB436C9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8A14C-E80B-49B5-B415-E76149E7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93C6-A2C7-4559-B278-BA61FBA6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AEFE-950F-47C3-9322-B2734638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84616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9463D-311B-4AAE-8575-0A9287E12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7FF5F-C292-4D31-809F-99E9BA2C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A368-3C6B-4BE1-B41A-5D9FB5D2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F1F78-5675-422B-A2EB-6CC208B9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E673D-B695-409B-91C6-E21FE53A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6023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537118"/>
            <a:ext cx="8222100" cy="3092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DEF95-47EC-4912-8F6D-6BEF8B644EAE}"/>
              </a:ext>
            </a:extLst>
          </p:cNvPr>
          <p:cNvSpPr/>
          <p:nvPr userDrawn="1"/>
        </p:nvSpPr>
        <p:spPr>
          <a:xfrm>
            <a:off x="0" y="0"/>
            <a:ext cx="9144000" cy="1289713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24740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3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2D27-723F-4116-AB6F-68E5C8F3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5F54-D31F-4BBF-B0AF-07F5EBE0B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21251-D6B7-49EC-BAB4-21871F10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59730-336C-4192-A445-30DBDDBA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24583-02CF-4D8A-A487-C062BD2B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50279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8BA8-7486-4BC3-959A-E206FFD9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63-C334-43A0-A75D-C730B2B4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589A-D1C9-4BEF-B144-4D7BB932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D4B4-5D98-4F72-AC6E-6C4DD5A0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E821-36F5-4D64-BBC4-D972BB84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16354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B9D8-79D8-45D6-A7A0-FECD57A7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468B-3A24-4542-9C31-2DBA15FD6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109D1-4A31-4805-83E2-21216719D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2D63-5C38-4C59-B401-0255F700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6A2C4-C945-44F5-913C-C524CA4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2F64-47DA-4E8E-BA63-C0C633CE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53971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774D-DE2C-4874-82C8-7AE03600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1820C-46DD-4D71-84E0-8644CCAB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C90AE-052E-4CD3-BAEA-F80BF55FB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D91D8-A5BC-4AEC-B487-5EFFFC7A7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73AAA-6D68-432D-8108-A2EA7EE8B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B4BF8-F578-4D96-8053-0ADA363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4060E-86C2-4549-B645-B607AF81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63AFB-C2EF-4375-B4D7-4822C717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9609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C76A-9A5E-4506-849D-1ACE4BD9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7A3A0-0B3D-4F4C-9DF3-37F0C5A5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29CEA-1ECA-41AC-9A38-C14E1D5B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8A849-94F6-40A9-AB32-3D2F6677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689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DAF71-35BE-4AA4-8D41-E9F00703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57CF3-8ADB-4C05-BA0E-0EBFD435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A5EB8-C8B3-4E95-B1F5-2CAEF677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19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EC12-8D22-4370-8EDD-C6347D7A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78A2-BEA2-4A8A-816A-94CC60BD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63CB-B73A-41C7-87D0-405F8DF8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4893D-E850-4800-81AC-E95C1486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A3076-2B46-4648-87F4-B6E2CAA7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5BE5D-C6DC-4EFF-A70C-3944268F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437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5B8A-D3EE-4B2A-AD29-3EE171F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2EAB5-E7A2-439D-9F23-091A4D597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6C343-E6A5-4B18-B45B-84715B42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1A38-27FB-44F1-BB50-D154F405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DD3B9-FC47-4F4A-8698-7D27C93E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7B9E-F585-4D6A-B96F-7DB2CC3A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3314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8DD42-BB7B-49D8-89C9-3A0BCE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1AC16-2928-4FE8-906A-0E62CD0E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61FA-EC80-4AB7-949A-7307D2A8F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D32F-0992-4E5A-B868-9939A09714A7}" type="datetimeFigureOut">
              <a:rPr lang="en-PH" smtClean="0"/>
              <a:t>04/02/2022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0DCB2-49A9-41C9-B7F7-153C3A760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9384A-AE64-4FAE-848D-641FA4842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375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F50492-D82E-4E73-8DF2-5523D739002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4129625" y="884550"/>
            <a:ext cx="4260300" cy="16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bg1"/>
                </a:solidFill>
                <a:latin typeface="Rockwell" panose="02060603020205020403" pitchFamily="18" charset="0"/>
              </a:rPr>
              <a:t>RLI 2</a:t>
            </a:r>
            <a:endParaRPr sz="7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  <a:latin typeface="Rockwell" panose="02060603020205020403" pitchFamily="18" charset="0"/>
              </a:rPr>
              <a:t>2021-2022</a:t>
            </a:r>
            <a:endParaRPr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783425" y="2784675"/>
            <a:ext cx="5102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Communication</a:t>
            </a:r>
            <a:endParaRPr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66EE7E-C44E-49B3-B4DF-D760C6F76868}"/>
              </a:ext>
            </a:extLst>
          </p:cNvPr>
          <p:cNvGrpSpPr/>
          <p:nvPr/>
        </p:nvGrpSpPr>
        <p:grpSpPr>
          <a:xfrm>
            <a:off x="652475" y="1136774"/>
            <a:ext cx="2860725" cy="3137685"/>
            <a:chOff x="652475" y="1136774"/>
            <a:chExt cx="2860725" cy="3137685"/>
          </a:xfrm>
        </p:grpSpPr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1BF2C672-CA93-4E7A-A62D-5D1A0427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75" y="1136774"/>
              <a:ext cx="2860725" cy="286995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182F07-C8BE-49F8-A37D-CABC27844388}"/>
                </a:ext>
              </a:extLst>
            </p:cNvPr>
            <p:cNvSpPr/>
            <p:nvPr/>
          </p:nvSpPr>
          <p:spPr>
            <a:xfrm>
              <a:off x="1016037" y="4006727"/>
              <a:ext cx="2133600" cy="2677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B6DC3AF0-B55B-4D07-A7ED-B80430E4BE75}"/>
              </a:ext>
            </a:extLst>
          </p:cNvPr>
          <p:cNvSpPr/>
          <p:nvPr/>
        </p:nvSpPr>
        <p:spPr>
          <a:xfrm flipH="1">
            <a:off x="8246400" y="4259522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46D1E2FA-817D-4B26-865A-A824AFBC58B7}"/>
              </a:ext>
            </a:extLst>
          </p:cNvPr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E272E-4B93-4468-A706-A57FE5CA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Community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7054D-811F-41C4-B6EC-85AF4B4B87D3}"/>
              </a:ext>
            </a:extLst>
          </p:cNvPr>
          <p:cNvSpPr txBox="1"/>
          <p:nvPr/>
        </p:nvSpPr>
        <p:spPr>
          <a:xfrm>
            <a:off x="3467100" y="1500187"/>
            <a:ext cx="541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In many communities, only very few people know Rotary exists.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C9368-2B4D-4FAD-9AD0-812C9E1232E5}"/>
              </a:ext>
            </a:extLst>
          </p:cNvPr>
          <p:cNvSpPr txBox="1"/>
          <p:nvPr/>
        </p:nvSpPr>
        <p:spPr>
          <a:xfrm>
            <a:off x="3467100" y="2878931"/>
            <a:ext cx="257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What are the common beliefs about Rotary?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D7046-D94D-405B-9DA3-374F27A6C5B1}"/>
              </a:ext>
            </a:extLst>
          </p:cNvPr>
          <p:cNvSpPr txBox="1"/>
          <p:nvPr/>
        </p:nvSpPr>
        <p:spPr>
          <a:xfrm>
            <a:off x="6370320" y="2885182"/>
            <a:ext cx="257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How can your Club do better at Public Relations?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5289A-3A05-4264-8B40-3CFE0C499CF8}"/>
              </a:ext>
            </a:extLst>
          </p:cNvPr>
          <p:cNvCxnSpPr/>
          <p:nvPr/>
        </p:nvCxnSpPr>
        <p:spPr>
          <a:xfrm>
            <a:off x="3649980" y="2697480"/>
            <a:ext cx="4983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5806BF-ACCF-47E0-AEC9-A4004D8680DF}"/>
              </a:ext>
            </a:extLst>
          </p:cNvPr>
          <p:cNvCxnSpPr/>
          <p:nvPr/>
        </p:nvCxnSpPr>
        <p:spPr>
          <a:xfrm>
            <a:off x="6141720" y="2898933"/>
            <a:ext cx="0" cy="1695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F3F56A6-A3C5-4160-9358-8E6C6079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1B5FEFF-D046-428C-AC47-965A22360131}"/>
              </a:ext>
            </a:extLst>
          </p:cNvPr>
          <p:cNvGrpSpPr/>
          <p:nvPr/>
        </p:nvGrpSpPr>
        <p:grpSpPr>
          <a:xfrm>
            <a:off x="579920" y="1525004"/>
            <a:ext cx="3070060" cy="3091287"/>
            <a:chOff x="3090495" y="1701299"/>
            <a:chExt cx="3070060" cy="3091287"/>
          </a:xfrm>
        </p:grpSpPr>
        <p:pic>
          <p:nvPicPr>
            <p:cNvPr id="23" name="Google Shape;134;p21">
              <a:extLst>
                <a:ext uri="{FF2B5EF4-FFF2-40B4-BE49-F238E27FC236}">
                  <a16:creationId xmlns:a16="http://schemas.microsoft.com/office/drawing/2014/main" id="{FA1BBC51-79FA-410F-9337-00A9B500763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25075" y="3080116"/>
              <a:ext cx="1712470" cy="1712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CE8A056A-9784-4DAA-B0C2-41713F217163}"/>
                </a:ext>
              </a:extLst>
            </p:cNvPr>
            <p:cNvSpPr/>
            <p:nvPr/>
          </p:nvSpPr>
          <p:spPr>
            <a:xfrm>
              <a:off x="3375660" y="1701299"/>
              <a:ext cx="2446020" cy="1248816"/>
            </a:xfrm>
            <a:prstGeom prst="wedgeRoundRectCallout">
              <a:avLst>
                <a:gd name="adj1" fmla="val 5958"/>
                <a:gd name="adj2" fmla="val 66161"/>
                <a:gd name="adj3" fmla="val 16667"/>
              </a:avLst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7DB18-FD01-42BD-AAA2-E134407A6676}"/>
                </a:ext>
              </a:extLst>
            </p:cNvPr>
            <p:cNvSpPr txBox="1"/>
            <p:nvPr/>
          </p:nvSpPr>
          <p:spPr>
            <a:xfrm>
              <a:off x="3714535" y="2063918"/>
              <a:ext cx="2446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6000" spc="-300" dirty="0">
                  <a:solidFill>
                    <a:schemeClr val="bg1"/>
                  </a:solidFill>
                  <a:latin typeface="Star Trek Enterprise Future" panose="02000000000000000000" pitchFamily="2" charset="0"/>
                </a:rPr>
                <a:t>ACTION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D4F2F7-1FDE-422F-AB20-D10CA3AD77F5}"/>
                </a:ext>
              </a:extLst>
            </p:cNvPr>
            <p:cNvSpPr txBox="1"/>
            <p:nvPr/>
          </p:nvSpPr>
          <p:spPr>
            <a:xfrm>
              <a:off x="3090495" y="1701299"/>
              <a:ext cx="24460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4400" spc="-300" dirty="0">
                  <a:solidFill>
                    <a:schemeClr val="bg1"/>
                  </a:solidFill>
                  <a:latin typeface="Star Trek Enterprise Future" panose="02000000000000000000" pitchFamily="2" charset="0"/>
                </a:rPr>
                <a:t>PEOPLE</a:t>
              </a:r>
              <a:r>
                <a:rPr lang="en-PH" sz="4400" spc="-300" dirty="0">
                  <a:solidFill>
                    <a:schemeClr val="accent1">
                      <a:lumMod val="75000"/>
                    </a:schemeClr>
                  </a:solidFill>
                  <a:latin typeface="Star Trek Enterprise Future" panose="02000000000000000000" pitchFamily="2" charset="0"/>
                </a:rPr>
                <a:t> </a:t>
              </a:r>
              <a:r>
                <a:rPr lang="en-PH" sz="4400" spc="-300" dirty="0">
                  <a:solidFill>
                    <a:schemeClr val="bg1"/>
                  </a:solidFill>
                  <a:latin typeface="Star Trek Enterprise Future" panose="02000000000000000000" pitchFamily="2" charset="0"/>
                </a:rPr>
                <a:t>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08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231405-22F1-473D-B885-65563EC7F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PH" sz="2800" dirty="0"/>
              <a:t>Does your Club have a Public Relation strategy?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246ED-2E3C-4A79-921E-D4A7EA19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Public Relations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6CA276-2DF5-4585-9458-A2AB0DE00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6" t="25926" r="12780" b="37926"/>
          <a:stretch/>
        </p:blipFill>
        <p:spPr>
          <a:xfrm>
            <a:off x="4747260" y="2763282"/>
            <a:ext cx="4282440" cy="2380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C5D2B-1FB0-46D5-A1D9-4112A16417F1}"/>
              </a:ext>
            </a:extLst>
          </p:cNvPr>
          <p:cNvSpPr txBox="1"/>
          <p:nvPr/>
        </p:nvSpPr>
        <p:spPr>
          <a:xfrm>
            <a:off x="1981200" y="2788032"/>
            <a:ext cx="3436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dirty="0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4418C-DF33-43C9-A704-063868A72FB2}"/>
              </a:ext>
            </a:extLst>
          </p:cNvPr>
          <p:cNvSpPr txBox="1"/>
          <p:nvPr/>
        </p:nvSpPr>
        <p:spPr>
          <a:xfrm>
            <a:off x="1981200" y="3399523"/>
            <a:ext cx="307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4400" dirty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6E411-1868-4427-B6BE-A7ED29F9BD87}"/>
              </a:ext>
            </a:extLst>
          </p:cNvPr>
          <p:cNvSpPr txBox="1"/>
          <p:nvPr/>
        </p:nvSpPr>
        <p:spPr>
          <a:xfrm>
            <a:off x="1981200" y="4011014"/>
            <a:ext cx="307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4400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F87242A-9E23-48DD-B67B-0E73F1B4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7;p24">
            <a:extLst>
              <a:ext uri="{FF2B5EF4-FFF2-40B4-BE49-F238E27FC236}">
                <a16:creationId xmlns:a16="http://schemas.microsoft.com/office/drawing/2014/main" id="{0B3BCEC1-0554-4F6C-807F-15C4B533462E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 b="9546"/>
          <a:stretch/>
        </p:blipFill>
        <p:spPr>
          <a:xfrm>
            <a:off x="6797780" y="2957554"/>
            <a:ext cx="2133600" cy="19385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BB254D-5336-4C39-BCED-F7B24847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Breakout Sessions (25 mins)</a:t>
            </a:r>
          </a:p>
        </p:txBody>
      </p:sp>
      <p:sp>
        <p:nvSpPr>
          <p:cNvPr id="4" name="Google Shape;155;p24">
            <a:extLst>
              <a:ext uri="{FF2B5EF4-FFF2-40B4-BE49-F238E27FC236}">
                <a16:creationId xmlns:a16="http://schemas.microsoft.com/office/drawing/2014/main" id="{DBD73C26-D30B-4B5B-96EC-BB1505C9B21C}"/>
              </a:ext>
            </a:extLst>
          </p:cNvPr>
          <p:cNvSpPr txBox="1">
            <a:spLocks/>
          </p:cNvSpPr>
          <p:nvPr/>
        </p:nvSpPr>
        <p:spPr>
          <a:xfrm>
            <a:off x="310704" y="1512825"/>
            <a:ext cx="8482775" cy="322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/>
              <a:t>Task:  Case Study CC-3, p. 25</a:t>
            </a:r>
          </a:p>
          <a:p>
            <a:pPr indent="-375443">
              <a:spcBef>
                <a:spcPts val="120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sz="2500" dirty="0"/>
              <a:t>Divide your group in half, one for Internal communication and one for External communication.</a:t>
            </a:r>
          </a:p>
          <a:p>
            <a:pPr indent="-375443">
              <a:buSzPct val="100000"/>
              <a:buFont typeface="Arial" panose="020B0604020202020204" pitchFamily="34" charset="0"/>
              <a:buAutoNum type="arabicPeriod"/>
            </a:pPr>
            <a:r>
              <a:rPr lang="en-US" sz="2500" dirty="0"/>
              <a:t>Answer the questions. </a:t>
            </a:r>
          </a:p>
          <a:p>
            <a:pPr indent="-375443">
              <a:buSzPct val="100000"/>
              <a:buFont typeface="Arial" panose="020B0604020202020204" pitchFamily="34" charset="0"/>
              <a:buAutoNum type="arabicPeriod"/>
            </a:pPr>
            <a:r>
              <a:rPr lang="en-US" sz="2500" dirty="0"/>
              <a:t>Discuss in your small group and summarize for the Reporting Out </a:t>
            </a:r>
          </a:p>
          <a:p>
            <a:pPr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5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DE81ED-861D-40DB-8FF3-1818531D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C714B-53DA-4C3F-9253-45B51FEC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Reporting Out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8471CD-C199-4C17-985A-B5B343C5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pic>
        <p:nvPicPr>
          <p:cNvPr id="5" name="Google Shape;165;p25">
            <a:extLst>
              <a:ext uri="{FF2B5EF4-FFF2-40B4-BE49-F238E27FC236}">
                <a16:creationId xmlns:a16="http://schemas.microsoft.com/office/drawing/2014/main" id="{72ED092A-C829-4FFF-A072-25DC602B3B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90" y="1471489"/>
            <a:ext cx="4012770" cy="34655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413CC-988A-43E5-A0C0-D2CCD76F49FA}"/>
              </a:ext>
            </a:extLst>
          </p:cNvPr>
          <p:cNvSpPr txBox="1"/>
          <p:nvPr/>
        </p:nvSpPr>
        <p:spPr>
          <a:xfrm>
            <a:off x="4582950" y="2071752"/>
            <a:ext cx="4111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dirty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endParaRPr lang="en-PH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PH" sz="4400" i="1" dirty="0">
                <a:latin typeface="Arial" panose="020B0604020202020204" pitchFamily="34" charset="0"/>
                <a:cs typeface="Arial" panose="020B0604020202020204" pitchFamily="34" charset="0"/>
              </a:rPr>
              <a:t>5 mins/Group</a:t>
            </a:r>
          </a:p>
        </p:txBody>
      </p:sp>
    </p:spTree>
    <p:extLst>
      <p:ext uri="{BB962C8B-B14F-4D97-AF65-F5344CB8AC3E}">
        <p14:creationId xmlns:p14="http://schemas.microsoft.com/office/powerpoint/2010/main" val="14781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A5841-EAF1-4D14-91F9-08CF0CB1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740" y="1537118"/>
            <a:ext cx="7345260" cy="30921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PH" sz="3400" dirty="0">
                <a:latin typeface="Arial" panose="020B0604020202020204" pitchFamily="34" charset="0"/>
                <a:cs typeface="Arial" panose="020B0604020202020204" pitchFamily="34" charset="0"/>
              </a:rPr>
              <a:t>Describe the elements of effective communication</a:t>
            </a:r>
          </a:p>
          <a:p>
            <a:pPr marL="114300" indent="0">
              <a:buNone/>
            </a:pPr>
            <a:endParaRPr lang="en-PH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PH" sz="3400" dirty="0">
                <a:latin typeface="Arial" panose="020B0604020202020204" pitchFamily="34" charset="0"/>
                <a:cs typeface="Arial" panose="020B0604020202020204" pitchFamily="34" charset="0"/>
              </a:rPr>
              <a:t>Apply effective communication to Rotary leadership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41DC5-7209-40AE-A6D4-5551AB2C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Summary: NOW, I can 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DC21B9-68C6-4030-8D74-1766C7C0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587BA8AB-1BC9-42CF-BE73-917726AC44C1}"/>
              </a:ext>
            </a:extLst>
          </p:cNvPr>
          <p:cNvSpPr/>
          <p:nvPr/>
        </p:nvSpPr>
        <p:spPr>
          <a:xfrm rot="16200000">
            <a:off x="316230" y="1310640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BBE49B6F-FC23-40C3-B998-6B3217F243C1}"/>
              </a:ext>
            </a:extLst>
          </p:cNvPr>
          <p:cNvSpPr/>
          <p:nvPr/>
        </p:nvSpPr>
        <p:spPr>
          <a:xfrm rot="16200000">
            <a:off x="316230" y="2638685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CC144-D632-48E2-9CAF-266001689CAC}"/>
              </a:ext>
            </a:extLst>
          </p:cNvPr>
          <p:cNvGrpSpPr/>
          <p:nvPr/>
        </p:nvGrpSpPr>
        <p:grpSpPr>
          <a:xfrm>
            <a:off x="0" y="3940061"/>
            <a:ext cx="9144001" cy="1203439"/>
            <a:chOff x="0" y="3940061"/>
            <a:chExt cx="9144001" cy="1203439"/>
          </a:xfrm>
        </p:grpSpPr>
        <p:pic>
          <p:nvPicPr>
            <p:cNvPr id="13" name="Picture 12" descr="A group of colorful balloons&#10;&#10;Description automatically generated with low confidence">
              <a:extLst>
                <a:ext uri="{FF2B5EF4-FFF2-40B4-BE49-F238E27FC236}">
                  <a16:creationId xmlns:a16="http://schemas.microsoft.com/office/drawing/2014/main" id="{5F7E5C57-9454-4DC3-B2C1-0425D426E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</a:blip>
            <a:srcRect l="3286"/>
            <a:stretch/>
          </p:blipFill>
          <p:spPr>
            <a:xfrm>
              <a:off x="0" y="3940061"/>
              <a:ext cx="6951081" cy="1168254"/>
            </a:xfrm>
            <a:prstGeom prst="rect">
              <a:avLst/>
            </a:prstGeom>
          </p:spPr>
        </p:pic>
        <p:pic>
          <p:nvPicPr>
            <p:cNvPr id="14" name="Picture 13" descr="A group of colorful balloons&#10;&#10;Description automatically generated with low confidence">
              <a:extLst>
                <a:ext uri="{FF2B5EF4-FFF2-40B4-BE49-F238E27FC236}">
                  <a16:creationId xmlns:a16="http://schemas.microsoft.com/office/drawing/2014/main" id="{F467E0C9-73B3-49CA-9580-25338D82D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0000"/>
            </a:blip>
            <a:srcRect r="64801"/>
            <a:stretch/>
          </p:blipFill>
          <p:spPr>
            <a:xfrm>
              <a:off x="6614161" y="3975246"/>
              <a:ext cx="2529840" cy="116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08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72509-F792-45E4-AC6F-AA5941B9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Take Action!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941A41D-4067-43D3-A554-3A476199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5" name="Google Shape;179;p27">
            <a:extLst>
              <a:ext uri="{FF2B5EF4-FFF2-40B4-BE49-F238E27FC236}">
                <a16:creationId xmlns:a16="http://schemas.microsoft.com/office/drawing/2014/main" id="{979B0087-DDAA-4D3D-B7A2-40036FA27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212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b="1" i="1">
                <a:latin typeface="Lobster"/>
                <a:ea typeface="Lobster"/>
                <a:cs typeface="Lobster"/>
                <a:sym typeface="Lobster"/>
              </a:rPr>
              <a:t>Thank you for sharing your experiences and ideas with me!</a:t>
            </a:r>
            <a:endParaRPr sz="2500" b="1" i="1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" name="Google Shape;181;p27">
            <a:extLst>
              <a:ext uri="{FF2B5EF4-FFF2-40B4-BE49-F238E27FC236}">
                <a16:creationId xmlns:a16="http://schemas.microsoft.com/office/drawing/2014/main" id="{340569E3-7139-4A05-A75E-C77416C7C4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600" y="1881401"/>
            <a:ext cx="4160450" cy="290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53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DF3E4-8133-45BA-AA15-841D68BF1F85}"/>
              </a:ext>
            </a:extLst>
          </p:cNvPr>
          <p:cNvSpPr/>
          <p:nvPr/>
        </p:nvSpPr>
        <p:spPr>
          <a:xfrm>
            <a:off x="0" y="-137160"/>
            <a:ext cx="9144000" cy="738725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dirty="0">
                <a:latin typeface="Arial" panose="020B0604020202020204" pitchFamily="34" charset="0"/>
                <a:cs typeface="Arial" panose="020B0604020202020204" pitchFamily="34" charset="0"/>
              </a:rPr>
              <a:t>I can serve by leading and promoting effective communications to my club’s internal and external audience, as I refine and practice my skills.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4DE564-D87E-4F1A-A087-6888F4EE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89" y="94072"/>
            <a:ext cx="2703582" cy="1014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13D685-0957-49A2-86E8-8F580611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/>
              <a:t>Time Frame: 70 Minutes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603513-C922-41D3-A903-DA6B93FE3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pic>
        <p:nvPicPr>
          <p:cNvPr id="8" name="Picture 7" descr="A white clock with black hands&#10;&#10;Description automatically generated with medium confidence">
            <a:extLst>
              <a:ext uri="{FF2B5EF4-FFF2-40B4-BE49-F238E27FC236}">
                <a16:creationId xmlns:a16="http://schemas.microsoft.com/office/drawing/2014/main" id="{AFC0A903-7EAC-42DE-B7AF-0BA473BB2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1828968"/>
            <a:ext cx="4983480" cy="3322320"/>
          </a:xfrm>
          <a:prstGeom prst="rect">
            <a:avLst/>
          </a:prstGeom>
        </p:spPr>
      </p:pic>
      <p:sp>
        <p:nvSpPr>
          <p:cNvPr id="9" name="Google Shape;82;p15">
            <a:extLst>
              <a:ext uri="{FF2B5EF4-FFF2-40B4-BE49-F238E27FC236}">
                <a16:creationId xmlns:a16="http://schemas.microsoft.com/office/drawing/2014/main" id="{8F250259-A5DC-4EB2-AF35-1FBD5E8D5DBA}"/>
              </a:ext>
            </a:extLst>
          </p:cNvPr>
          <p:cNvSpPr txBox="1">
            <a:spLocks/>
          </p:cNvSpPr>
          <p:nvPr/>
        </p:nvSpPr>
        <p:spPr>
          <a:xfrm>
            <a:off x="471900" y="1919075"/>
            <a:ext cx="6508020" cy="2710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Discussion			25 minutes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Breakout			20 minutes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Reporting Out		13 minutes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Wrap-up			  	05 minutes</a:t>
            </a:r>
          </a:p>
        </p:txBody>
      </p:sp>
    </p:spTree>
    <p:extLst>
      <p:ext uri="{BB962C8B-B14F-4D97-AF65-F5344CB8AC3E}">
        <p14:creationId xmlns:p14="http://schemas.microsoft.com/office/powerpoint/2010/main" val="352111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A5841-EAF1-4D14-91F9-08CF0CB1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740" y="1537118"/>
            <a:ext cx="7345260" cy="30921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PH" sz="3400" dirty="0">
                <a:latin typeface="Arial" panose="020B0604020202020204" pitchFamily="34" charset="0"/>
                <a:cs typeface="Arial" panose="020B0604020202020204" pitchFamily="34" charset="0"/>
              </a:rPr>
              <a:t>Describe the elements of effective communication</a:t>
            </a:r>
          </a:p>
          <a:p>
            <a:pPr marL="114300" indent="0">
              <a:buNone/>
            </a:pPr>
            <a:endParaRPr lang="en-PH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PH" sz="3400" dirty="0">
                <a:latin typeface="Arial" panose="020B0604020202020204" pitchFamily="34" charset="0"/>
                <a:cs typeface="Arial" panose="020B0604020202020204" pitchFamily="34" charset="0"/>
              </a:rPr>
              <a:t>Apply effective communication to Rotary leadership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41DC5-7209-40AE-A6D4-5551AB2C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On completion of this session, I will …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DC21B9-68C6-4030-8D74-1766C7C0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587BA8AB-1BC9-42CF-BE73-917726AC44C1}"/>
              </a:ext>
            </a:extLst>
          </p:cNvPr>
          <p:cNvSpPr/>
          <p:nvPr/>
        </p:nvSpPr>
        <p:spPr>
          <a:xfrm rot="16200000">
            <a:off x="316230" y="1310640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BBE49B6F-FC23-40C3-B998-6B3217F243C1}"/>
              </a:ext>
            </a:extLst>
          </p:cNvPr>
          <p:cNvSpPr/>
          <p:nvPr/>
        </p:nvSpPr>
        <p:spPr>
          <a:xfrm rot="16200000">
            <a:off x="316230" y="2638685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CC144-D632-48E2-9CAF-266001689CAC}"/>
              </a:ext>
            </a:extLst>
          </p:cNvPr>
          <p:cNvGrpSpPr/>
          <p:nvPr/>
        </p:nvGrpSpPr>
        <p:grpSpPr>
          <a:xfrm>
            <a:off x="0" y="3940061"/>
            <a:ext cx="9144001" cy="1203439"/>
            <a:chOff x="0" y="3940061"/>
            <a:chExt cx="9144001" cy="1203439"/>
          </a:xfrm>
        </p:grpSpPr>
        <p:pic>
          <p:nvPicPr>
            <p:cNvPr id="13" name="Picture 12" descr="A group of colorful balloons&#10;&#10;Description automatically generated with low confidence">
              <a:extLst>
                <a:ext uri="{FF2B5EF4-FFF2-40B4-BE49-F238E27FC236}">
                  <a16:creationId xmlns:a16="http://schemas.microsoft.com/office/drawing/2014/main" id="{5F7E5C57-9454-4DC3-B2C1-0425D426E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5000"/>
            </a:blip>
            <a:srcRect l="3286"/>
            <a:stretch/>
          </p:blipFill>
          <p:spPr>
            <a:xfrm>
              <a:off x="0" y="3940061"/>
              <a:ext cx="6951081" cy="1168254"/>
            </a:xfrm>
            <a:prstGeom prst="rect">
              <a:avLst/>
            </a:prstGeom>
          </p:spPr>
        </p:pic>
        <p:pic>
          <p:nvPicPr>
            <p:cNvPr id="14" name="Picture 13" descr="A group of colorful balloons&#10;&#10;Description automatically generated with low confidence">
              <a:extLst>
                <a:ext uri="{FF2B5EF4-FFF2-40B4-BE49-F238E27FC236}">
                  <a16:creationId xmlns:a16="http://schemas.microsoft.com/office/drawing/2014/main" id="{F467E0C9-73B3-49CA-9580-25338D82D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0000"/>
            </a:blip>
            <a:srcRect r="64801"/>
            <a:stretch/>
          </p:blipFill>
          <p:spPr>
            <a:xfrm>
              <a:off x="6614161" y="3975246"/>
              <a:ext cx="2529840" cy="116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77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EC83DCA-60DD-437E-9717-0F3F8E36D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561" t="4605" b="22685"/>
          <a:stretch/>
        </p:blipFill>
        <p:spPr>
          <a:xfrm>
            <a:off x="5958840" y="2453640"/>
            <a:ext cx="3185160" cy="25861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51BC40-3FFA-48F5-AF39-3939D08FA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1575218"/>
            <a:ext cx="7695780" cy="3092157"/>
          </a:xfrm>
        </p:spPr>
        <p:txBody>
          <a:bodyPr>
            <a:normAutofit lnSpcReduction="10000"/>
          </a:bodyPr>
          <a:lstStyle/>
          <a:p>
            <a:r>
              <a:rPr lang="en-PH" sz="2800" dirty="0"/>
              <a:t>Inserts</a:t>
            </a:r>
          </a:p>
          <a:p>
            <a:pPr lvl="1"/>
            <a:r>
              <a:rPr lang="en-PH" sz="2800" dirty="0"/>
              <a:t>Speaker Introduction Guidelines </a:t>
            </a:r>
          </a:p>
          <a:p>
            <a:pPr lvl="1"/>
            <a:r>
              <a:rPr lang="en-PH" sz="2800" dirty="0"/>
              <a:t>10 Tips for Public Speaking</a:t>
            </a:r>
          </a:p>
          <a:p>
            <a:pPr lvl="1"/>
            <a:r>
              <a:rPr lang="en-PH" sz="2800" dirty="0"/>
              <a:t>Internal Communications Case Study</a:t>
            </a:r>
          </a:p>
          <a:p>
            <a:pPr lvl="1"/>
            <a:endParaRPr lang="en-PH" sz="2800" dirty="0"/>
          </a:p>
          <a:p>
            <a:r>
              <a:rPr lang="en-PH" sz="2800" dirty="0"/>
              <a:t>Online Resource</a:t>
            </a:r>
          </a:p>
          <a:p>
            <a:pPr lvl="1"/>
            <a:r>
              <a:rPr lang="en-PH" sz="2800" dirty="0"/>
              <a:t>10 Commandments of Communication</a:t>
            </a:r>
          </a:p>
          <a:p>
            <a:pPr lvl="1"/>
            <a:r>
              <a:rPr lang="en-PH" sz="2800" dirty="0"/>
              <a:t>Public Relations Manual (226c-en)</a:t>
            </a:r>
          </a:p>
          <a:p>
            <a:endParaRPr lang="en-PH" dirty="0"/>
          </a:p>
          <a:p>
            <a:endParaRPr lang="en-P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769A61-F105-4FD2-A4F8-67E4EEC9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Resources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6256C737-5C17-42BA-8A80-C95AFFCE43A5}"/>
              </a:ext>
            </a:extLst>
          </p:cNvPr>
          <p:cNvSpPr/>
          <p:nvPr/>
        </p:nvSpPr>
        <p:spPr>
          <a:xfrm rot="16200000">
            <a:off x="316230" y="1203960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E3752E26-7090-47A3-B150-9B5CB92A1393}"/>
              </a:ext>
            </a:extLst>
          </p:cNvPr>
          <p:cNvSpPr/>
          <p:nvPr/>
        </p:nvSpPr>
        <p:spPr>
          <a:xfrm rot="16200000">
            <a:off x="316231" y="2905385"/>
            <a:ext cx="716280" cy="1348740"/>
          </a:xfrm>
          <a:prstGeom prst="flowChartOffpageConnector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EAED35B-8AE7-4290-93F2-45C88D53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1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6693EB-468E-41F0-B217-27AD44098723}"/>
              </a:ext>
            </a:extLst>
          </p:cNvPr>
          <p:cNvSpPr/>
          <p:nvPr/>
        </p:nvSpPr>
        <p:spPr>
          <a:xfrm rot="16200000">
            <a:off x="1523633" y="1733425"/>
            <a:ext cx="1639036" cy="468630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25C3F-3F37-4462-8C5E-5AD11A68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When do we communicate?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643AD-AEC6-4D88-AB5F-B46B1D3D1870}"/>
              </a:ext>
            </a:extLst>
          </p:cNvPr>
          <p:cNvSpPr txBox="1"/>
          <p:nvPr/>
        </p:nvSpPr>
        <p:spPr>
          <a:xfrm>
            <a:off x="151686" y="1434258"/>
            <a:ext cx="51677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600" dirty="0">
                <a:latin typeface="Arial" panose="020B0604020202020204" pitchFamily="34" charset="0"/>
                <a:cs typeface="Arial" panose="020B0604020202020204" pitchFamily="34" charset="0"/>
              </a:rPr>
              <a:t>What opportunities do Club Leaders or Members have to communicate w/ others, most,</a:t>
            </a:r>
          </a:p>
          <a:p>
            <a:r>
              <a:rPr lang="en-PH" sz="2600" dirty="0">
                <a:latin typeface="Arial" panose="020B0604020202020204" pitchFamily="34" charset="0"/>
                <a:cs typeface="Arial" panose="020B0604020202020204" pitchFamily="34" charset="0"/>
              </a:rPr>
              <a:t>or all of the other members?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E2012B-AB3D-48D0-9206-F2F97358DD1F}"/>
              </a:ext>
            </a:extLst>
          </p:cNvPr>
          <p:cNvGrpSpPr/>
          <p:nvPr/>
        </p:nvGrpSpPr>
        <p:grpSpPr>
          <a:xfrm>
            <a:off x="5116830" y="1394460"/>
            <a:ext cx="3444240" cy="3539430"/>
            <a:chOff x="5116830" y="1447800"/>
            <a:chExt cx="3444240" cy="35394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893DEA-0D50-499D-9E04-BF22544E0878}"/>
                </a:ext>
              </a:extLst>
            </p:cNvPr>
            <p:cNvSpPr/>
            <p:nvPr/>
          </p:nvSpPr>
          <p:spPr>
            <a:xfrm>
              <a:off x="6408420" y="1447800"/>
              <a:ext cx="861060" cy="8458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72D28B-914C-4351-89B3-98D916A04150}"/>
                </a:ext>
              </a:extLst>
            </p:cNvPr>
            <p:cNvSpPr/>
            <p:nvPr/>
          </p:nvSpPr>
          <p:spPr>
            <a:xfrm>
              <a:off x="5116830" y="2016312"/>
              <a:ext cx="861060" cy="8458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A045C9-303B-41EF-AC25-6AB2888ADAEC}"/>
                </a:ext>
              </a:extLst>
            </p:cNvPr>
            <p:cNvSpPr/>
            <p:nvPr/>
          </p:nvSpPr>
          <p:spPr>
            <a:xfrm>
              <a:off x="5116830" y="3209102"/>
              <a:ext cx="861060" cy="845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322A88-89AC-44E0-9C50-C0F90DA2DA41}"/>
                </a:ext>
              </a:extLst>
            </p:cNvPr>
            <p:cNvSpPr/>
            <p:nvPr/>
          </p:nvSpPr>
          <p:spPr>
            <a:xfrm>
              <a:off x="6408420" y="4141410"/>
              <a:ext cx="861060" cy="8458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3rd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3AD7C1-C131-4EEF-A918-6DEBBAE7D9C6}"/>
                </a:ext>
              </a:extLst>
            </p:cNvPr>
            <p:cNvSpPr/>
            <p:nvPr/>
          </p:nvSpPr>
          <p:spPr>
            <a:xfrm>
              <a:off x="7700010" y="3209102"/>
              <a:ext cx="861060" cy="8458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DC6660-C51A-469B-9463-97E8974DF1D0}"/>
                </a:ext>
              </a:extLst>
            </p:cNvPr>
            <p:cNvSpPr/>
            <p:nvPr/>
          </p:nvSpPr>
          <p:spPr>
            <a:xfrm>
              <a:off x="7700010" y="2016312"/>
              <a:ext cx="861060" cy="845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DA8F3A1-5F38-4C56-9DE3-64CD28A0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6F599-D24B-471C-A152-03C86FB5C924}"/>
              </a:ext>
            </a:extLst>
          </p:cNvPr>
          <p:cNvSpPr txBox="1"/>
          <p:nvPr/>
        </p:nvSpPr>
        <p:spPr>
          <a:xfrm>
            <a:off x="182879" y="3323964"/>
            <a:ext cx="4389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– Club Officer</a:t>
            </a:r>
          </a:p>
          <a:p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– Committee Chair</a:t>
            </a:r>
          </a:p>
          <a:p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– Member</a:t>
            </a:r>
          </a:p>
          <a:p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Candidate for Membership</a:t>
            </a:r>
          </a:p>
          <a:p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PH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PH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Third parties;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40650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325C3F-3F37-4462-8C5E-5AD11A68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Problems?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E2012B-AB3D-48D0-9206-F2F97358DD1F}"/>
              </a:ext>
            </a:extLst>
          </p:cNvPr>
          <p:cNvGrpSpPr/>
          <p:nvPr/>
        </p:nvGrpSpPr>
        <p:grpSpPr>
          <a:xfrm>
            <a:off x="5116830" y="1394460"/>
            <a:ext cx="3444240" cy="3539430"/>
            <a:chOff x="5116830" y="1447800"/>
            <a:chExt cx="3444240" cy="35394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893DEA-0D50-499D-9E04-BF22544E0878}"/>
                </a:ext>
              </a:extLst>
            </p:cNvPr>
            <p:cNvSpPr/>
            <p:nvPr/>
          </p:nvSpPr>
          <p:spPr>
            <a:xfrm>
              <a:off x="6408420" y="1447800"/>
              <a:ext cx="861060" cy="8458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72D28B-914C-4351-89B3-98D916A04150}"/>
                </a:ext>
              </a:extLst>
            </p:cNvPr>
            <p:cNvSpPr/>
            <p:nvPr/>
          </p:nvSpPr>
          <p:spPr>
            <a:xfrm>
              <a:off x="5116830" y="2016312"/>
              <a:ext cx="861060" cy="8458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A045C9-303B-41EF-AC25-6AB2888ADAEC}"/>
                </a:ext>
              </a:extLst>
            </p:cNvPr>
            <p:cNvSpPr/>
            <p:nvPr/>
          </p:nvSpPr>
          <p:spPr>
            <a:xfrm>
              <a:off x="5116830" y="3209102"/>
              <a:ext cx="861060" cy="845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322A88-89AC-44E0-9C50-C0F90DA2DA41}"/>
                </a:ext>
              </a:extLst>
            </p:cNvPr>
            <p:cNvSpPr/>
            <p:nvPr/>
          </p:nvSpPr>
          <p:spPr>
            <a:xfrm>
              <a:off x="6408420" y="4141410"/>
              <a:ext cx="861060" cy="8458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3rd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3AD7C1-C131-4EEF-A918-6DEBBAE7D9C6}"/>
                </a:ext>
              </a:extLst>
            </p:cNvPr>
            <p:cNvSpPr/>
            <p:nvPr/>
          </p:nvSpPr>
          <p:spPr>
            <a:xfrm>
              <a:off x="7700010" y="3209102"/>
              <a:ext cx="861060" cy="8458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DC6660-C51A-469B-9463-97E8974DF1D0}"/>
                </a:ext>
              </a:extLst>
            </p:cNvPr>
            <p:cNvSpPr/>
            <p:nvPr/>
          </p:nvSpPr>
          <p:spPr>
            <a:xfrm>
              <a:off x="7700010" y="2016312"/>
              <a:ext cx="861060" cy="845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7FA8D5-07C4-4D1B-AB9F-CB0C0FCD6152}"/>
              </a:ext>
            </a:extLst>
          </p:cNvPr>
          <p:cNvSpPr txBox="1"/>
          <p:nvPr/>
        </p:nvSpPr>
        <p:spPr>
          <a:xfrm>
            <a:off x="182880" y="14478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What problems exist for effective communication in your club?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95EDF-A03F-4072-AD26-682540C8EA6C}"/>
              </a:ext>
            </a:extLst>
          </p:cNvPr>
          <p:cNvCxnSpPr>
            <a:endCxn id="11" idx="0"/>
          </p:cNvCxnSpPr>
          <p:nvPr/>
        </p:nvCxnSpPr>
        <p:spPr>
          <a:xfrm flipH="1">
            <a:off x="6838950" y="2240280"/>
            <a:ext cx="3810" cy="1847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2EAF0-9487-4506-A53C-F84C05245B29}"/>
              </a:ext>
            </a:extLst>
          </p:cNvPr>
          <p:cNvCxnSpPr>
            <a:cxnSpLocks/>
            <a:stCxn id="9" idx="5"/>
            <a:endCxn id="12" idx="2"/>
          </p:cNvCxnSpPr>
          <p:nvPr/>
        </p:nvCxnSpPr>
        <p:spPr>
          <a:xfrm>
            <a:off x="5851791" y="2684925"/>
            <a:ext cx="1848219" cy="893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FF0BB5-5613-41B4-8F11-AD084DC1BBFA}"/>
              </a:ext>
            </a:extLst>
          </p:cNvPr>
          <p:cNvCxnSpPr>
            <a:cxnSpLocks/>
            <a:stCxn id="9" idx="7"/>
            <a:endCxn id="8" idx="2"/>
          </p:cNvCxnSpPr>
          <p:nvPr/>
        </p:nvCxnSpPr>
        <p:spPr>
          <a:xfrm flipV="1">
            <a:off x="5851791" y="1817370"/>
            <a:ext cx="556629" cy="2694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CA33C9-C933-4996-BAFC-B337EE043674}"/>
              </a:ext>
            </a:extLst>
          </p:cNvPr>
          <p:cNvCxnSpPr>
            <a:cxnSpLocks/>
            <a:stCxn id="10" idx="6"/>
            <a:endCxn id="13" idx="3"/>
          </p:cNvCxnSpPr>
          <p:nvPr/>
        </p:nvCxnSpPr>
        <p:spPr>
          <a:xfrm flipV="1">
            <a:off x="5977890" y="2684925"/>
            <a:ext cx="1848219" cy="893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4AD7D-7E76-4D8F-B245-F2D17730F7CF}"/>
              </a:ext>
            </a:extLst>
          </p:cNvPr>
          <p:cNvCxnSpPr>
            <a:cxnSpLocks/>
            <a:stCxn id="13" idx="1"/>
            <a:endCxn id="8" idx="6"/>
          </p:cNvCxnSpPr>
          <p:nvPr/>
        </p:nvCxnSpPr>
        <p:spPr>
          <a:xfrm flipH="1" flipV="1">
            <a:off x="7269480" y="1817370"/>
            <a:ext cx="556629" cy="2694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830D5D-574E-4B2C-B47E-AB8CB6E8C4E9}"/>
              </a:ext>
            </a:extLst>
          </p:cNvPr>
          <p:cNvCxnSpPr>
            <a:cxnSpLocks/>
            <a:stCxn id="10" idx="5"/>
            <a:endCxn id="11" idx="2"/>
          </p:cNvCxnSpPr>
          <p:nvPr/>
        </p:nvCxnSpPr>
        <p:spPr>
          <a:xfrm>
            <a:off x="5851791" y="3877715"/>
            <a:ext cx="556629" cy="633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3E151E-7D57-4684-AA97-52E701F798E9}"/>
              </a:ext>
            </a:extLst>
          </p:cNvPr>
          <p:cNvCxnSpPr>
            <a:cxnSpLocks/>
            <a:stCxn id="12" idx="3"/>
            <a:endCxn id="11" idx="6"/>
          </p:cNvCxnSpPr>
          <p:nvPr/>
        </p:nvCxnSpPr>
        <p:spPr>
          <a:xfrm flipH="1">
            <a:off x="7269480" y="3877715"/>
            <a:ext cx="556629" cy="633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339039-49C2-409E-AAB1-69893CB19E27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5547360" y="2808792"/>
            <a:ext cx="0" cy="3469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0329E4-7456-415D-ADD4-2F3A8407CB3C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>
            <a:off x="8130540" y="2808792"/>
            <a:ext cx="0" cy="3469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9E549FB8-029A-44EC-809C-8A8F1E12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EB75A6B-6E4C-4FF0-ABF6-6CA1A3240E6B}"/>
              </a:ext>
            </a:extLst>
          </p:cNvPr>
          <p:cNvSpPr/>
          <p:nvPr/>
        </p:nvSpPr>
        <p:spPr>
          <a:xfrm rot="16200000">
            <a:off x="1696835" y="1744919"/>
            <a:ext cx="1292632" cy="468630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1" name="Google Shape;119;p19">
            <a:extLst>
              <a:ext uri="{FF2B5EF4-FFF2-40B4-BE49-F238E27FC236}">
                <a16:creationId xmlns:a16="http://schemas.microsoft.com/office/drawing/2014/main" id="{6B486F92-B897-4F52-9A9F-21D724B01E32}"/>
              </a:ext>
            </a:extLst>
          </p:cNvPr>
          <p:cNvSpPr txBox="1"/>
          <p:nvPr/>
        </p:nvSpPr>
        <p:spPr>
          <a:xfrm>
            <a:off x="244050" y="3441754"/>
            <a:ext cx="3964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Rotary’s greatest strength will always be the individual Rotarian.  No other organization has such powerful human resources. </a:t>
            </a:r>
            <a:r>
              <a:rPr lang="en" sz="1100" b="1" i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PRIP Glen Kinross, July 1977</a:t>
            </a:r>
            <a:endParaRPr sz="1100" b="1" i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447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862D8-D7EE-4E0C-935B-155AD198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Internal and External Comms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AE64F0A-ABED-48E8-8230-5C33F1F8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29CB1EF-515B-4B29-A5CA-8CB650E6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94986"/>
              </p:ext>
            </p:extLst>
          </p:nvPr>
        </p:nvGraphicFramePr>
        <p:xfrm>
          <a:off x="471900" y="1454150"/>
          <a:ext cx="803202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1680">
                  <a:extLst>
                    <a:ext uri="{9D8B030D-6E8A-4147-A177-3AD203B41FA5}">
                      <a16:colId xmlns:a16="http://schemas.microsoft.com/office/drawing/2014/main" val="1085829796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692030688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669039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74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NEWSPAPER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INTERNET (E-mail, various websites)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7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(Facebook, Twitter, Instagram)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1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TELEVISION / RADIO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76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BILLBOARDS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 BROCHURE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971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FUNDRAISER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0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ARTICLE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56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5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52DC9-1961-49E2-996C-0021EE28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Rotary Branding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5B85FA7-0FAE-4773-9D0A-3D939B0E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100" y="231685"/>
            <a:ext cx="760879" cy="836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3455A-DF27-4DA0-B778-DFF64ECB027A}"/>
              </a:ext>
            </a:extLst>
          </p:cNvPr>
          <p:cNvSpPr txBox="1"/>
          <p:nvPr/>
        </p:nvSpPr>
        <p:spPr>
          <a:xfrm>
            <a:off x="220980" y="1905000"/>
            <a:ext cx="2869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latin typeface="Arial" panose="020B0604020202020204" pitchFamily="34" charset="0"/>
                <a:cs typeface="Arial" panose="020B0604020202020204" pitchFamily="34" charset="0"/>
              </a:rPr>
              <a:t>Is there something about your club that the community recognizes?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B6264-C2E4-448B-8686-1898AA50E1D1}"/>
              </a:ext>
            </a:extLst>
          </p:cNvPr>
          <p:cNvSpPr txBox="1"/>
          <p:nvPr/>
        </p:nvSpPr>
        <p:spPr>
          <a:xfrm>
            <a:off x="220980" y="3153816"/>
            <a:ext cx="2853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latin typeface="Arial" panose="020B0604020202020204" pitchFamily="34" charset="0"/>
                <a:cs typeface="Arial" panose="020B0604020202020204" pitchFamily="34" charset="0"/>
              </a:rPr>
              <a:t>Is it different from Rotary International?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2517C-CDC2-48F5-AB27-8D18963DD00D}"/>
              </a:ext>
            </a:extLst>
          </p:cNvPr>
          <p:cNvSpPr txBox="1"/>
          <p:nvPr/>
        </p:nvSpPr>
        <p:spPr>
          <a:xfrm>
            <a:off x="6042659" y="2038885"/>
            <a:ext cx="288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2000" dirty="0">
                <a:latin typeface="Arial" panose="020B0604020202020204" pitchFamily="34" charset="0"/>
                <a:cs typeface="Arial" panose="020B0604020202020204" pitchFamily="34" charset="0"/>
              </a:rPr>
              <a:t>Where can you locate the brand?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E7AB0-A1C6-483E-A811-E5C50178BBEA}"/>
              </a:ext>
            </a:extLst>
          </p:cNvPr>
          <p:cNvSpPr txBox="1"/>
          <p:nvPr/>
        </p:nvSpPr>
        <p:spPr>
          <a:xfrm>
            <a:off x="6160554" y="3152178"/>
            <a:ext cx="2762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value of using it in all communications?</a:t>
            </a:r>
          </a:p>
        </p:txBody>
      </p:sp>
      <p:pic>
        <p:nvPicPr>
          <p:cNvPr id="14" name="Google Shape;134;p21">
            <a:extLst>
              <a:ext uri="{FF2B5EF4-FFF2-40B4-BE49-F238E27FC236}">
                <a16:creationId xmlns:a16="http://schemas.microsoft.com/office/drawing/2014/main" id="{8BAF78C2-9D9A-4805-A8DA-44EE9A4E22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061" y="1644967"/>
            <a:ext cx="2797493" cy="2797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4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414</Words>
  <Application>Microsoft Office PowerPoint</Application>
  <PresentationFormat>On-screen Show (16:9)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Rockwell</vt:lpstr>
      <vt:lpstr>Star Trek Enterprise Future</vt:lpstr>
      <vt:lpstr>Roboto</vt:lpstr>
      <vt:lpstr>Lobster</vt:lpstr>
      <vt:lpstr>Calibri Light</vt:lpstr>
      <vt:lpstr>Calibri</vt:lpstr>
      <vt:lpstr>Arial</vt:lpstr>
      <vt:lpstr>Office Theme</vt:lpstr>
      <vt:lpstr>RLI 2 2021-2022</vt:lpstr>
      <vt:lpstr>PowerPoint Presentation</vt:lpstr>
      <vt:lpstr>Time Frame: 70 Minutes </vt:lpstr>
      <vt:lpstr>On completion of this session, I will …</vt:lpstr>
      <vt:lpstr>Resources</vt:lpstr>
      <vt:lpstr>When do we communicate?</vt:lpstr>
      <vt:lpstr>Problems?</vt:lpstr>
      <vt:lpstr>Internal and External Comms</vt:lpstr>
      <vt:lpstr>Rotary Branding</vt:lpstr>
      <vt:lpstr>Community Knowledge</vt:lpstr>
      <vt:lpstr>Public Relations</vt:lpstr>
      <vt:lpstr>Breakout Sessions (25 mins)</vt:lpstr>
      <vt:lpstr>Reporting Out</vt:lpstr>
      <vt:lpstr>Summary: NOW, I can …</vt:lpstr>
      <vt:lpstr>Take Action!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RLI 2 2021-2022</dc:title>
  <dc:creator>James Jimenez</dc:creator>
  <cp:lastModifiedBy>James Jimenez</cp:lastModifiedBy>
  <cp:revision>8</cp:revision>
  <dcterms:modified xsi:type="dcterms:W3CDTF">2022-02-05T04:37:05Z</dcterms:modified>
</cp:coreProperties>
</file>